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31" r:id="rId3"/>
    <p:sldMasterId id="2147483762" r:id="rId4"/>
    <p:sldMasterId id="2147483793" r:id="rId5"/>
    <p:sldMasterId id="2147483824" r:id="rId6"/>
    <p:sldMasterId id="2147483855" r:id="rId7"/>
  </p:sldMasterIdLst>
  <p:notesMasterIdLst>
    <p:notesMasterId r:id="rId39"/>
  </p:notesMasterIdLst>
  <p:handoutMasterIdLst>
    <p:handoutMasterId r:id="rId40"/>
  </p:handoutMasterIdLst>
  <p:sldIdLst>
    <p:sldId id="281" r:id="rId8"/>
    <p:sldId id="567" r:id="rId9"/>
    <p:sldId id="568" r:id="rId10"/>
    <p:sldId id="591" r:id="rId11"/>
    <p:sldId id="598" r:id="rId12"/>
    <p:sldId id="592" r:id="rId13"/>
    <p:sldId id="603" r:id="rId14"/>
    <p:sldId id="593" r:id="rId15"/>
    <p:sldId id="594" r:id="rId16"/>
    <p:sldId id="569" r:id="rId17"/>
    <p:sldId id="595" r:id="rId18"/>
    <p:sldId id="575" r:id="rId19"/>
    <p:sldId id="604" r:id="rId20"/>
    <p:sldId id="576" r:id="rId21"/>
    <p:sldId id="600" r:id="rId22"/>
    <p:sldId id="577" r:id="rId23"/>
    <p:sldId id="597" r:id="rId24"/>
    <p:sldId id="578" r:id="rId25"/>
    <p:sldId id="605" r:id="rId26"/>
    <p:sldId id="580" r:id="rId27"/>
    <p:sldId id="581" r:id="rId28"/>
    <p:sldId id="582" r:id="rId29"/>
    <p:sldId id="606" r:id="rId30"/>
    <p:sldId id="583" r:id="rId31"/>
    <p:sldId id="584" r:id="rId32"/>
    <p:sldId id="585" r:id="rId33"/>
    <p:sldId id="607" r:id="rId34"/>
    <p:sldId id="587" r:id="rId35"/>
    <p:sldId id="601" r:id="rId36"/>
    <p:sldId id="602" r:id="rId37"/>
    <p:sldId id="520"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C815A2-8B53-4E29-B390-9D9A5638BE2A}">
          <p14:sldIdLst>
            <p14:sldId id="281"/>
            <p14:sldId id="567"/>
            <p14:sldId id="568"/>
            <p14:sldId id="591"/>
            <p14:sldId id="598"/>
            <p14:sldId id="592"/>
            <p14:sldId id="603"/>
            <p14:sldId id="593"/>
            <p14:sldId id="594"/>
            <p14:sldId id="569"/>
            <p14:sldId id="595"/>
            <p14:sldId id="575"/>
            <p14:sldId id="604"/>
            <p14:sldId id="576"/>
            <p14:sldId id="600"/>
            <p14:sldId id="577"/>
            <p14:sldId id="597"/>
            <p14:sldId id="578"/>
            <p14:sldId id="605"/>
            <p14:sldId id="580"/>
            <p14:sldId id="581"/>
            <p14:sldId id="582"/>
            <p14:sldId id="606"/>
            <p14:sldId id="583"/>
            <p14:sldId id="584"/>
            <p14:sldId id="585"/>
            <p14:sldId id="607"/>
            <p14:sldId id="587"/>
            <p14:sldId id="601"/>
            <p14:sldId id="602"/>
            <p14:sldId id="5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8A0"/>
    <a:srgbClr val="080808"/>
    <a:srgbClr val="660033"/>
    <a:srgbClr val="FFCCFF"/>
    <a:srgbClr val="DE9ABC"/>
    <a:srgbClr val="CBD5F4"/>
    <a:srgbClr val="CBD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8" autoAdjust="0"/>
    <p:restoredTop sz="96737" autoAdjust="0"/>
  </p:normalViewPr>
  <p:slideViewPr>
    <p:cSldViewPr>
      <p:cViewPr varScale="1">
        <p:scale>
          <a:sx n="132" d="100"/>
          <a:sy n="132" d="100"/>
        </p:scale>
        <p:origin x="-1416" y="-104"/>
      </p:cViewPr>
      <p:guideLst>
        <p:guide orient="horz" pos="2160"/>
        <p:guide pos="2880"/>
      </p:guideLst>
    </p:cSldViewPr>
  </p:slideViewPr>
  <p:outlineViewPr>
    <p:cViewPr>
      <p:scale>
        <a:sx n="33" d="100"/>
        <a:sy n="33" d="100"/>
      </p:scale>
      <p:origin x="0" y="12564"/>
    </p:cViewPr>
  </p:outlineViewPr>
  <p:notesTextViewPr>
    <p:cViewPr>
      <p:scale>
        <a:sx n="1" d="1"/>
        <a:sy n="1" d="1"/>
      </p:scale>
      <p:origin x="0" y="0"/>
    </p:cViewPr>
  </p:notesTextViewPr>
  <p:sorterViewPr>
    <p:cViewPr>
      <p:scale>
        <a:sx n="100" d="100"/>
        <a:sy n="100" d="100"/>
      </p:scale>
      <p:origin x="0" y="173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83CC2CC7-AB83-4C38-8222-1A6ECE98CBC5}" type="datetimeFigureOut">
              <a:rPr lang="en-US" smtClean="0"/>
              <a:pPr/>
              <a:t>2/6/16</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685F0CB3-A339-478F-90AC-2CE7772BA85E}" type="slidenum">
              <a:rPr lang="en-US" smtClean="0"/>
              <a:pPr/>
              <a:t>‹#›</a:t>
            </a:fld>
            <a:endParaRPr lang="en-US" dirty="0"/>
          </a:p>
        </p:txBody>
      </p:sp>
    </p:spTree>
    <p:extLst>
      <p:ext uri="{BB962C8B-B14F-4D97-AF65-F5344CB8AC3E}">
        <p14:creationId xmlns:p14="http://schemas.microsoft.com/office/powerpoint/2010/main" val="161028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C9E87D08-0E7C-45A9-96A7-0C6EF09DDF55}" type="datetimeFigureOut">
              <a:rPr lang="en-US" smtClean="0"/>
              <a:pPr/>
              <a:t>2/6/16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5C263F87-A4E8-479D-9D2D-13F1C7C58947}" type="slidenum">
              <a:rPr lang="en-US" smtClean="0"/>
              <a:pPr/>
              <a:t>‹#›</a:t>
            </a:fld>
            <a:endParaRPr lang="en-US" dirty="0"/>
          </a:p>
        </p:txBody>
      </p:sp>
    </p:spTree>
    <p:extLst>
      <p:ext uri="{BB962C8B-B14F-4D97-AF65-F5344CB8AC3E}">
        <p14:creationId xmlns:p14="http://schemas.microsoft.com/office/powerpoint/2010/main" val="65648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6507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5.xml"/><Relationship Id="rId3" Type="http://schemas.openxmlformats.org/officeDocument/2006/relationships/image" Target="../media/image4.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6.xml"/><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7.xml"/><Relationship Id="rId3" Type="http://schemas.openxmlformats.org/officeDocument/2006/relationships/image" Target="../media/image4.jpe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 Id="rId3"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3.xml"/><Relationship Id="rId3"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4.xml"/><Relationship Id="rId3"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3569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5307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4983336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848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023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4449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203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9036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84801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0BC9096-D528-4055-8A01-52D579E4BE2F}" type="datetimeFigureOut">
              <a:rPr lang="en-US" smtClean="0"/>
              <a:pPr/>
              <a:t>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A0BC9096-D528-4055-8A01-52D579E4BE2F}" type="datetimeFigureOut">
              <a:rPr lang="en-US" smtClean="0">
                <a:solidFill>
                  <a:srgbClr val="FFFFFF">
                    <a:shade val="90000"/>
                  </a:srgbClr>
                </a:solidFill>
              </a:rPr>
              <a:pPr/>
              <a:t>2/6/16</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BFE4917E-505F-4F36-9C1D-F00283E1D627}" type="slidenum">
              <a:rPr lang="en-US" smtClean="0">
                <a:solidFill>
                  <a:srgbClr val="FFFFFF">
                    <a:shade val="90000"/>
                  </a:srgbClr>
                </a:solidFill>
              </a:rPr>
              <a:pPr/>
              <a:t>‹#›</a:t>
            </a:fld>
            <a:endParaRPr lang="en-US" dirty="0">
              <a:solidFill>
                <a:srgbClr val="FFFFFF">
                  <a:shade val="90000"/>
                </a:srgbClr>
              </a:solidFill>
            </a:endParaRPr>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2.png"/><Relationship Id="rId26"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slideLayout" Target="../slideLayouts/slideLayout47.xml"/><Relationship Id="rId25" Type="http://schemas.openxmlformats.org/officeDocument/2006/relationships/slideLayout" Target="../slideLayouts/slideLayout48.xml"/><Relationship Id="rId26" Type="http://schemas.openxmlformats.org/officeDocument/2006/relationships/slideLayout" Target="../slideLayouts/slideLayout49.xml"/><Relationship Id="rId27" Type="http://schemas.openxmlformats.org/officeDocument/2006/relationships/slideLayout" Target="../slideLayouts/slideLayout50.xml"/><Relationship Id="rId28" Type="http://schemas.openxmlformats.org/officeDocument/2006/relationships/slideLayout" Target="../slideLayouts/slideLayout51.xml"/><Relationship Id="rId29" Type="http://schemas.openxmlformats.org/officeDocument/2006/relationships/theme" Target="../theme/theme2.xml"/><Relationship Id="rId30" Type="http://schemas.openxmlformats.org/officeDocument/2006/relationships/image" Target="../media/image2.png"/><Relationship Id="rId31" Type="http://schemas.openxmlformats.org/officeDocument/2006/relationships/image" Target="../media/image3.png"/><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slideLayout" Target="../slideLayouts/slideLayout71.xml"/><Relationship Id="rId21" Type="http://schemas.openxmlformats.org/officeDocument/2006/relationships/slideLayout" Target="../slideLayouts/slideLayout72.xml"/><Relationship Id="rId22" Type="http://schemas.openxmlformats.org/officeDocument/2006/relationships/slideLayout" Target="../slideLayouts/slideLayout73.xml"/><Relationship Id="rId23" Type="http://schemas.openxmlformats.org/officeDocument/2006/relationships/slideLayout" Target="../slideLayouts/slideLayout74.xml"/><Relationship Id="rId24" Type="http://schemas.openxmlformats.org/officeDocument/2006/relationships/slideLayout" Target="../slideLayouts/slideLayout75.xml"/><Relationship Id="rId25" Type="http://schemas.openxmlformats.org/officeDocument/2006/relationships/slideLayout" Target="../slideLayouts/slideLayout76.xml"/><Relationship Id="rId26" Type="http://schemas.openxmlformats.org/officeDocument/2006/relationships/slideLayout" Target="../slideLayouts/slideLayout77.xml"/><Relationship Id="rId27" Type="http://schemas.openxmlformats.org/officeDocument/2006/relationships/slideLayout" Target="../slideLayouts/slideLayout78.xml"/><Relationship Id="rId28" Type="http://schemas.openxmlformats.org/officeDocument/2006/relationships/slideLayout" Target="../slideLayouts/slideLayout79.xml"/><Relationship Id="rId29" Type="http://schemas.openxmlformats.org/officeDocument/2006/relationships/slideLayout" Target="../slideLayouts/slideLayout80.xml"/><Relationship Id="rId30" Type="http://schemas.openxmlformats.org/officeDocument/2006/relationships/theme" Target="../theme/theme3.xml"/><Relationship Id="rId31" Type="http://schemas.openxmlformats.org/officeDocument/2006/relationships/image" Target="../media/image2.png"/><Relationship Id="rId32" Type="http://schemas.openxmlformats.org/officeDocument/2006/relationships/image" Target="../media/image3.png"/><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slideLayout" Target="../slideLayouts/slideLayout7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89.xml"/><Relationship Id="rId20" Type="http://schemas.openxmlformats.org/officeDocument/2006/relationships/slideLayout" Target="../slideLayouts/slideLayout100.xml"/><Relationship Id="rId21" Type="http://schemas.openxmlformats.org/officeDocument/2006/relationships/slideLayout" Target="../slideLayouts/slideLayout101.xml"/><Relationship Id="rId22" Type="http://schemas.openxmlformats.org/officeDocument/2006/relationships/slideLayout" Target="../slideLayouts/slideLayout102.xml"/><Relationship Id="rId23" Type="http://schemas.openxmlformats.org/officeDocument/2006/relationships/slideLayout" Target="../slideLayouts/slideLayout103.xml"/><Relationship Id="rId24" Type="http://schemas.openxmlformats.org/officeDocument/2006/relationships/slideLayout" Target="../slideLayouts/slideLayout104.xml"/><Relationship Id="rId25" Type="http://schemas.openxmlformats.org/officeDocument/2006/relationships/slideLayout" Target="../slideLayouts/slideLayout105.xml"/><Relationship Id="rId26" Type="http://schemas.openxmlformats.org/officeDocument/2006/relationships/slideLayout" Target="../slideLayouts/slideLayout106.xml"/><Relationship Id="rId27" Type="http://schemas.openxmlformats.org/officeDocument/2006/relationships/slideLayout" Target="../slideLayouts/slideLayout107.xml"/><Relationship Id="rId28" Type="http://schemas.openxmlformats.org/officeDocument/2006/relationships/slideLayout" Target="../slideLayouts/slideLayout108.xml"/><Relationship Id="rId29" Type="http://schemas.openxmlformats.org/officeDocument/2006/relationships/slideLayout" Target="../slideLayouts/slideLayout109.xml"/><Relationship Id="rId30" Type="http://schemas.openxmlformats.org/officeDocument/2006/relationships/theme" Target="../theme/theme4.xml"/><Relationship Id="rId31" Type="http://schemas.openxmlformats.org/officeDocument/2006/relationships/image" Target="../media/image2.png"/><Relationship Id="rId32" Type="http://schemas.openxmlformats.org/officeDocument/2006/relationships/image" Target="../media/image3.png"/><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Relationship Id="rId17" Type="http://schemas.openxmlformats.org/officeDocument/2006/relationships/slideLayout" Target="../slideLayouts/slideLayout97.xml"/><Relationship Id="rId18" Type="http://schemas.openxmlformats.org/officeDocument/2006/relationships/slideLayout" Target="../slideLayouts/slideLayout98.xml"/><Relationship Id="rId19" Type="http://schemas.openxmlformats.org/officeDocument/2006/relationships/slideLayout" Target="../slideLayouts/slideLayout99.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18.xml"/><Relationship Id="rId20" Type="http://schemas.openxmlformats.org/officeDocument/2006/relationships/slideLayout" Target="../slideLayouts/slideLayout129.xml"/><Relationship Id="rId21" Type="http://schemas.openxmlformats.org/officeDocument/2006/relationships/slideLayout" Target="../slideLayouts/slideLayout130.xml"/><Relationship Id="rId22" Type="http://schemas.openxmlformats.org/officeDocument/2006/relationships/slideLayout" Target="../slideLayouts/slideLayout131.xml"/><Relationship Id="rId23" Type="http://schemas.openxmlformats.org/officeDocument/2006/relationships/slideLayout" Target="../slideLayouts/slideLayout132.xml"/><Relationship Id="rId24" Type="http://schemas.openxmlformats.org/officeDocument/2006/relationships/slideLayout" Target="../slideLayouts/slideLayout133.xml"/><Relationship Id="rId25" Type="http://schemas.openxmlformats.org/officeDocument/2006/relationships/slideLayout" Target="../slideLayouts/slideLayout134.xml"/><Relationship Id="rId26" Type="http://schemas.openxmlformats.org/officeDocument/2006/relationships/slideLayout" Target="../slideLayouts/slideLayout135.xml"/><Relationship Id="rId27" Type="http://schemas.openxmlformats.org/officeDocument/2006/relationships/slideLayout" Target="../slideLayouts/slideLayout136.xml"/><Relationship Id="rId28" Type="http://schemas.openxmlformats.org/officeDocument/2006/relationships/slideLayout" Target="../slideLayouts/slideLayout137.xml"/><Relationship Id="rId29" Type="http://schemas.openxmlformats.org/officeDocument/2006/relationships/slideLayout" Target="../slideLayouts/slideLayout138.xml"/><Relationship Id="rId30" Type="http://schemas.openxmlformats.org/officeDocument/2006/relationships/theme" Target="../theme/theme5.xml"/><Relationship Id="rId31" Type="http://schemas.openxmlformats.org/officeDocument/2006/relationships/image" Target="../media/image2.png"/><Relationship Id="rId32" Type="http://schemas.openxmlformats.org/officeDocument/2006/relationships/image" Target="../media/image3.png"/><Relationship Id="rId10" Type="http://schemas.openxmlformats.org/officeDocument/2006/relationships/slideLayout" Target="../slideLayouts/slideLayout119.xml"/><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slideLayout" Target="../slideLayouts/slideLayout123.xml"/><Relationship Id="rId15" Type="http://schemas.openxmlformats.org/officeDocument/2006/relationships/slideLayout" Target="../slideLayouts/slideLayout124.xml"/><Relationship Id="rId16" Type="http://schemas.openxmlformats.org/officeDocument/2006/relationships/slideLayout" Target="../slideLayouts/slideLayout125.xml"/><Relationship Id="rId17" Type="http://schemas.openxmlformats.org/officeDocument/2006/relationships/slideLayout" Target="../slideLayouts/slideLayout126.xml"/><Relationship Id="rId18" Type="http://schemas.openxmlformats.org/officeDocument/2006/relationships/slideLayout" Target="../slideLayouts/slideLayout127.xml"/><Relationship Id="rId19" Type="http://schemas.openxmlformats.org/officeDocument/2006/relationships/slideLayout" Target="../slideLayouts/slideLayout128.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47.xml"/><Relationship Id="rId20" Type="http://schemas.openxmlformats.org/officeDocument/2006/relationships/slideLayout" Target="../slideLayouts/slideLayout158.xml"/><Relationship Id="rId21" Type="http://schemas.openxmlformats.org/officeDocument/2006/relationships/slideLayout" Target="../slideLayouts/slideLayout159.xml"/><Relationship Id="rId22" Type="http://schemas.openxmlformats.org/officeDocument/2006/relationships/slideLayout" Target="../slideLayouts/slideLayout160.xml"/><Relationship Id="rId23" Type="http://schemas.openxmlformats.org/officeDocument/2006/relationships/slideLayout" Target="../slideLayouts/slideLayout161.xml"/><Relationship Id="rId24" Type="http://schemas.openxmlformats.org/officeDocument/2006/relationships/slideLayout" Target="../slideLayouts/slideLayout162.xml"/><Relationship Id="rId25" Type="http://schemas.openxmlformats.org/officeDocument/2006/relationships/slideLayout" Target="../slideLayouts/slideLayout163.xml"/><Relationship Id="rId26" Type="http://schemas.openxmlformats.org/officeDocument/2006/relationships/slideLayout" Target="../slideLayouts/slideLayout164.xml"/><Relationship Id="rId27" Type="http://schemas.openxmlformats.org/officeDocument/2006/relationships/slideLayout" Target="../slideLayouts/slideLayout165.xml"/><Relationship Id="rId28" Type="http://schemas.openxmlformats.org/officeDocument/2006/relationships/slideLayout" Target="../slideLayouts/slideLayout166.xml"/><Relationship Id="rId29" Type="http://schemas.openxmlformats.org/officeDocument/2006/relationships/theme" Target="../theme/theme6.xml"/><Relationship Id="rId30" Type="http://schemas.openxmlformats.org/officeDocument/2006/relationships/image" Target="../media/image2.png"/><Relationship Id="rId31" Type="http://schemas.openxmlformats.org/officeDocument/2006/relationships/image" Target="../media/image3.png"/><Relationship Id="rId10" Type="http://schemas.openxmlformats.org/officeDocument/2006/relationships/slideLayout" Target="../slideLayouts/slideLayout148.xml"/><Relationship Id="rId11" Type="http://schemas.openxmlformats.org/officeDocument/2006/relationships/slideLayout" Target="../slideLayouts/slideLayout149.xml"/><Relationship Id="rId12" Type="http://schemas.openxmlformats.org/officeDocument/2006/relationships/slideLayout" Target="../slideLayouts/slideLayout150.xml"/><Relationship Id="rId13" Type="http://schemas.openxmlformats.org/officeDocument/2006/relationships/slideLayout" Target="../slideLayouts/slideLayout151.xml"/><Relationship Id="rId14" Type="http://schemas.openxmlformats.org/officeDocument/2006/relationships/slideLayout" Target="../slideLayouts/slideLayout152.xml"/><Relationship Id="rId15" Type="http://schemas.openxmlformats.org/officeDocument/2006/relationships/slideLayout" Target="../slideLayouts/slideLayout153.xml"/><Relationship Id="rId16" Type="http://schemas.openxmlformats.org/officeDocument/2006/relationships/slideLayout" Target="../slideLayouts/slideLayout154.xml"/><Relationship Id="rId17" Type="http://schemas.openxmlformats.org/officeDocument/2006/relationships/slideLayout" Target="../slideLayouts/slideLayout155.xml"/><Relationship Id="rId18" Type="http://schemas.openxmlformats.org/officeDocument/2006/relationships/slideLayout" Target="../slideLayouts/slideLayout156.xml"/><Relationship Id="rId19" Type="http://schemas.openxmlformats.org/officeDocument/2006/relationships/slideLayout" Target="../slideLayouts/slideLayout157.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75.xml"/><Relationship Id="rId20" Type="http://schemas.openxmlformats.org/officeDocument/2006/relationships/slideLayout" Target="../slideLayouts/slideLayout186.xml"/><Relationship Id="rId21" Type="http://schemas.openxmlformats.org/officeDocument/2006/relationships/slideLayout" Target="../slideLayouts/slideLayout187.xml"/><Relationship Id="rId22" Type="http://schemas.openxmlformats.org/officeDocument/2006/relationships/slideLayout" Target="../slideLayouts/slideLayout188.xml"/><Relationship Id="rId23" Type="http://schemas.openxmlformats.org/officeDocument/2006/relationships/slideLayout" Target="../slideLayouts/slideLayout189.xml"/><Relationship Id="rId24" Type="http://schemas.openxmlformats.org/officeDocument/2006/relationships/slideLayout" Target="../slideLayouts/slideLayout190.xml"/><Relationship Id="rId25" Type="http://schemas.openxmlformats.org/officeDocument/2006/relationships/slideLayout" Target="../slideLayouts/slideLayout191.xml"/><Relationship Id="rId26" Type="http://schemas.openxmlformats.org/officeDocument/2006/relationships/slideLayout" Target="../slideLayouts/slideLayout192.xml"/><Relationship Id="rId27" Type="http://schemas.openxmlformats.org/officeDocument/2006/relationships/slideLayout" Target="../slideLayouts/slideLayout193.xml"/><Relationship Id="rId28" Type="http://schemas.openxmlformats.org/officeDocument/2006/relationships/slideLayout" Target="../slideLayouts/slideLayout194.xml"/><Relationship Id="rId29" Type="http://schemas.openxmlformats.org/officeDocument/2006/relationships/slideLayout" Target="../slideLayouts/slideLayout195.xml"/><Relationship Id="rId30" Type="http://schemas.openxmlformats.org/officeDocument/2006/relationships/theme" Target="../theme/theme7.xml"/><Relationship Id="rId31" Type="http://schemas.openxmlformats.org/officeDocument/2006/relationships/image" Target="../media/image2.png"/><Relationship Id="rId32" Type="http://schemas.openxmlformats.org/officeDocument/2006/relationships/image" Target="../media/image3.png"/><Relationship Id="rId10" Type="http://schemas.openxmlformats.org/officeDocument/2006/relationships/slideLayout" Target="../slideLayouts/slideLayout176.xml"/><Relationship Id="rId11" Type="http://schemas.openxmlformats.org/officeDocument/2006/relationships/slideLayout" Target="../slideLayouts/slideLayout177.xml"/><Relationship Id="rId12" Type="http://schemas.openxmlformats.org/officeDocument/2006/relationships/slideLayout" Target="../slideLayouts/slideLayout178.xml"/><Relationship Id="rId13" Type="http://schemas.openxmlformats.org/officeDocument/2006/relationships/slideLayout" Target="../slideLayouts/slideLayout179.xml"/><Relationship Id="rId14" Type="http://schemas.openxmlformats.org/officeDocument/2006/relationships/slideLayout" Target="../slideLayouts/slideLayout180.xml"/><Relationship Id="rId15" Type="http://schemas.openxmlformats.org/officeDocument/2006/relationships/slideLayout" Target="../slideLayouts/slideLayout181.xml"/><Relationship Id="rId16" Type="http://schemas.openxmlformats.org/officeDocument/2006/relationships/slideLayout" Target="../slideLayouts/slideLayout182.xml"/><Relationship Id="rId17" Type="http://schemas.openxmlformats.org/officeDocument/2006/relationships/slideLayout" Target="../slideLayouts/slideLayout183.xml"/><Relationship Id="rId18" Type="http://schemas.openxmlformats.org/officeDocument/2006/relationships/slideLayout" Target="../slideLayouts/slideLayout184.xml"/><Relationship Id="rId19" Type="http://schemas.openxmlformats.org/officeDocument/2006/relationships/slideLayout" Target="../slideLayouts/slideLayout185.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25"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26"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90" r:id="rId18"/>
    <p:sldLayoutId id="2147483691" r:id="rId19"/>
    <p:sldLayoutId id="2147483692" r:id="rId20"/>
    <p:sldLayoutId id="2147483696" r:id="rId21"/>
    <p:sldLayoutId id="2147483886" r:id="rId22"/>
    <p:sldLayoutId id="2147483887" r:id="rId23"/>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0"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1"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6" r:id="rId25"/>
    <p:sldLayoutId id="2147483728" r:id="rId26"/>
    <p:sldLayoutId id="2147483729" r:id="rId27"/>
    <p:sldLayoutId id="2147483730" r:id="rId28"/>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1"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2"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7" r:id="rId25"/>
    <p:sldLayoutId id="2147483758" r:id="rId26"/>
    <p:sldLayoutId id="2147483759" r:id="rId27"/>
    <p:sldLayoutId id="2147483760" r:id="rId28"/>
    <p:sldLayoutId id="2147483761" r:id="rId29"/>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1"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2"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90" r:id="rId27"/>
    <p:sldLayoutId id="2147483791" r:id="rId28"/>
    <p:sldLayoutId id="2147483792" r:id="rId29"/>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1"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2"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0"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1"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2" r:id="rId26"/>
    <p:sldLayoutId id="2147483853" r:id="rId27"/>
    <p:sldLayoutId id="2147483854" r:id="rId28"/>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5F4EF97-8292-4A37-87BD-7EF5BDA2E0AE}" type="datetime1">
              <a:rPr lang="en-US" smtClean="0">
                <a:solidFill>
                  <a:srgbClr val="FFFFFF">
                    <a:shade val="90000"/>
                  </a:srgbClr>
                </a:solidFill>
              </a:rPr>
              <a:pPr>
                <a:defRPr/>
              </a:pPr>
              <a:t>2/6/16</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dirty="0" smtClean="0">
                <a:solidFill>
                  <a:srgbClr val="FFFFFF">
                    <a:shade val="90000"/>
                  </a:srgbClr>
                </a:solidFill>
              </a:rPr>
              <a:t>Achieve More</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31"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32"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267104079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3" r:id="rId27"/>
    <p:sldLayoutId id="2147483884" r:id="rId28"/>
    <p:sldLayoutId id="2147483885" r:id="rId29"/>
  </p:sldLayoutIdLst>
  <p:hf hd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5400" y="152400"/>
            <a:ext cx="7407275" cy="3048000"/>
          </a:xfrm>
          <a:prstGeom prst="rect">
            <a:avLst/>
          </a:prstGeom>
        </p:spPr>
        <p:txBody>
          <a:bodyPr>
            <a:noAutofit/>
          </a:bodyPr>
          <a:lstStyle/>
          <a:p>
            <a:r>
              <a:rPr lang="en-US" sz="4400" dirty="0" smtClean="0">
                <a:solidFill>
                  <a:srgbClr val="8C0945"/>
                </a:solidFill>
                <a:latin typeface="Calibri"/>
                <a:cs typeface="Calibri"/>
              </a:rPr>
              <a:t/>
            </a:r>
            <a:br>
              <a:rPr lang="en-US" sz="4400" dirty="0" smtClean="0">
                <a:solidFill>
                  <a:srgbClr val="8C0945"/>
                </a:solidFill>
                <a:latin typeface="Calibri"/>
                <a:cs typeface="Calibri"/>
              </a:rPr>
            </a:br>
            <a:r>
              <a:rPr lang="en-US" sz="4400" dirty="0" smtClean="0">
                <a:solidFill>
                  <a:srgbClr val="8C0945"/>
                </a:solidFill>
                <a:latin typeface="Calibri"/>
                <a:cs typeface="Calibri"/>
              </a:rPr>
              <a:t>Navigating The Portability Rules</a:t>
            </a:r>
            <a:endParaRPr lang="en-US" sz="4400" dirty="0"/>
          </a:p>
        </p:txBody>
      </p:sp>
      <p:sp>
        <p:nvSpPr>
          <p:cNvPr id="6" name="Subtitle 5"/>
          <p:cNvSpPr>
            <a:spLocks noGrp="1"/>
          </p:cNvSpPr>
          <p:nvPr>
            <p:ph type="subTitle" idx="4294967295"/>
          </p:nvPr>
        </p:nvSpPr>
        <p:spPr>
          <a:xfrm>
            <a:off x="1371600" y="2057400"/>
            <a:ext cx="7162800" cy="4800600"/>
          </a:xfrm>
        </p:spPr>
        <p:txBody>
          <a:bodyPr>
            <a:normAutofit/>
          </a:bodyPr>
          <a:lstStyle/>
          <a:p>
            <a:pPr>
              <a:buNone/>
            </a:pPr>
            <a:r>
              <a:rPr lang="en-US" sz="3000" dirty="0" smtClean="0">
                <a:solidFill>
                  <a:srgbClr val="080808"/>
                </a:solidFill>
                <a:latin typeface="Calibri"/>
                <a:cs typeface="Calibri"/>
              </a:rPr>
              <a:t>Estate Planning Council of Colorado Springs</a:t>
            </a:r>
          </a:p>
          <a:p>
            <a:pPr>
              <a:buNone/>
            </a:pPr>
            <a:r>
              <a:rPr lang="en-US" sz="3000" dirty="0" smtClean="0">
                <a:solidFill>
                  <a:srgbClr val="080808"/>
                </a:solidFill>
                <a:latin typeface="Calibri"/>
                <a:cs typeface="Calibri"/>
              </a:rPr>
              <a:t>May 10, 2016</a:t>
            </a:r>
          </a:p>
          <a:p>
            <a:pPr>
              <a:buNone/>
            </a:pPr>
            <a:endParaRPr lang="en-US" i="1" dirty="0" smtClean="0">
              <a:solidFill>
                <a:srgbClr val="080808"/>
              </a:solidFill>
              <a:latin typeface="Calibri"/>
              <a:cs typeface="Calibri"/>
            </a:endParaRPr>
          </a:p>
          <a:p>
            <a:pPr>
              <a:buNone/>
            </a:pPr>
            <a:endParaRPr lang="en-US" i="1" dirty="0" smtClean="0">
              <a:solidFill>
                <a:srgbClr val="080808"/>
              </a:solidFill>
              <a:latin typeface="Calibri"/>
              <a:cs typeface="Calibri"/>
            </a:endParaRPr>
          </a:p>
          <a:p>
            <a:pPr>
              <a:buNone/>
            </a:pPr>
            <a:r>
              <a:rPr lang="en-US" i="1" dirty="0" smtClean="0">
                <a:solidFill>
                  <a:srgbClr val="080808"/>
                </a:solidFill>
                <a:latin typeface="Calibri"/>
                <a:cs typeface="Calibri"/>
              </a:rPr>
              <a:t>Presented by</a:t>
            </a:r>
            <a:endParaRPr lang="en-US" dirty="0" smtClean="0">
              <a:solidFill>
                <a:srgbClr val="080808"/>
              </a:solidFill>
              <a:latin typeface="Calibri"/>
              <a:cs typeface="Calibri"/>
            </a:endParaRPr>
          </a:p>
          <a:p>
            <a:pPr>
              <a:buNone/>
            </a:pPr>
            <a:r>
              <a:rPr lang="en-US" dirty="0" smtClean="0">
                <a:solidFill>
                  <a:srgbClr val="080808"/>
                </a:solidFill>
                <a:latin typeface="Calibri"/>
                <a:cs typeface="Calibri"/>
              </a:rPr>
              <a:t>Jordon Rosen, CPA, AEP</a:t>
            </a:r>
            <a:r>
              <a:rPr lang="en-US" dirty="0">
                <a:solidFill>
                  <a:srgbClr val="080808"/>
                </a:solidFill>
                <a:latin typeface="Calibri"/>
                <a:cs typeface="Calibri"/>
              </a:rPr>
              <a:t>®</a:t>
            </a:r>
          </a:p>
          <a:p>
            <a:pPr>
              <a:buNone/>
            </a:pPr>
            <a:r>
              <a:rPr lang="en-US" dirty="0" smtClean="0">
                <a:solidFill>
                  <a:srgbClr val="080808"/>
                </a:solidFill>
                <a:latin typeface="Calibri" pitchFamily="34" charset="0"/>
                <a:cs typeface="Calibri"/>
              </a:rPr>
              <a:t>Director, Estate &amp; Trust Section</a:t>
            </a:r>
          </a:p>
          <a:p>
            <a:pPr>
              <a:buNone/>
            </a:pPr>
            <a:r>
              <a:rPr lang="en-US" sz="2100" dirty="0" err="1" smtClean="0">
                <a:solidFill>
                  <a:srgbClr val="080808"/>
                </a:solidFill>
                <a:latin typeface="Calibri"/>
                <a:cs typeface="Calibri"/>
              </a:rPr>
              <a:t>Belfint</a:t>
            </a:r>
            <a:r>
              <a:rPr lang="en-US" sz="2100" dirty="0" smtClean="0">
                <a:solidFill>
                  <a:srgbClr val="080808"/>
                </a:solidFill>
                <a:latin typeface="Calibri"/>
                <a:cs typeface="Calibri"/>
              </a:rPr>
              <a:t>, Lyons &amp; Shuman CPAs</a:t>
            </a:r>
          </a:p>
          <a:p>
            <a:pPr>
              <a:buNone/>
            </a:pPr>
            <a:r>
              <a:rPr lang="en-US" sz="2100" dirty="0" smtClean="0">
                <a:solidFill>
                  <a:srgbClr val="080808"/>
                </a:solidFill>
                <a:latin typeface="Calibri"/>
                <a:cs typeface="Calibri"/>
              </a:rPr>
              <a:t>Wilmington, DE / West Chester, PA</a:t>
            </a:r>
          </a:p>
          <a:p>
            <a:pPr>
              <a:buNone/>
            </a:pPr>
            <a:r>
              <a:rPr lang="en-US" sz="2100" dirty="0" smtClean="0">
                <a:solidFill>
                  <a:srgbClr val="080808"/>
                </a:solidFill>
                <a:latin typeface="Calibri"/>
                <a:cs typeface="Calibri"/>
              </a:rPr>
              <a:t>jrosen@belfint.com/302.573.3911</a:t>
            </a:r>
            <a:endParaRPr lang="en-US" sz="2100" dirty="0">
              <a:solidFill>
                <a:srgbClr val="080808"/>
              </a:solidFill>
              <a:latin typeface="Calibri"/>
              <a:cs typeface="Calibri"/>
            </a:endParaRPr>
          </a:p>
          <a:p>
            <a:pPr>
              <a:buNone/>
            </a:pPr>
            <a:endParaRPr lang="en-US" sz="3100" dirty="0" smtClean="0">
              <a:solidFill>
                <a:srgbClr val="080808"/>
              </a:solidFill>
              <a:latin typeface="Calibri"/>
              <a:cs typeface="Calibri"/>
            </a:endParaRPr>
          </a:p>
          <a:p>
            <a:pPr>
              <a:buNone/>
            </a:pPr>
            <a:endParaRPr lang="en-US" sz="3100" dirty="0" smtClean="0">
              <a:solidFill>
                <a:srgbClr val="080808"/>
              </a:solidFill>
              <a:latin typeface="Calibri"/>
              <a:cs typeface="Calibri"/>
            </a:endParaRPr>
          </a:p>
          <a:p>
            <a:endParaRPr lang="en-US" sz="3200" dirty="0" smtClean="0">
              <a:solidFill>
                <a:srgbClr val="080808"/>
              </a:solidFill>
              <a:latin typeface="Calibri"/>
              <a:cs typeface="Calibri"/>
            </a:endParaRPr>
          </a:p>
        </p:txBody>
      </p:sp>
      <p:pic>
        <p:nvPicPr>
          <p:cNvPr id="7" name="Picture 6" descr="BLS_Logo_final_4Office.png"/>
          <p:cNvPicPr>
            <a:picLocks noChangeAspect="1"/>
          </p:cNvPicPr>
          <p:nvPr/>
        </p:nvPicPr>
        <p:blipFill>
          <a:blip r:embed="rId3" cstate="print"/>
          <a:stretch>
            <a:fillRect/>
          </a:stretch>
        </p:blipFill>
        <p:spPr>
          <a:xfrm>
            <a:off x="5572125" y="5597432"/>
            <a:ext cx="3276600" cy="1041217"/>
          </a:xfrm>
          <a:prstGeom prst="rect">
            <a:avLst/>
          </a:prstGeom>
        </p:spPr>
      </p:pic>
      <p:sp>
        <p:nvSpPr>
          <p:cNvPr id="10" name="Rectangle 9"/>
          <p:cNvSpPr/>
          <p:nvPr/>
        </p:nvSpPr>
        <p:spPr>
          <a:xfrm>
            <a:off x="0" y="0"/>
            <a:ext cx="1295400" cy="6858000"/>
          </a:xfrm>
          <a:prstGeom prst="rect">
            <a:avLst/>
          </a:prstGeom>
          <a:gradFill flip="none" rotWithShape="1">
            <a:gsLst>
              <a:gs pos="34000">
                <a:srgbClr val="8C0945"/>
              </a:gs>
              <a:gs pos="50000">
                <a:srgbClr val="C00000">
                  <a:lumMod val="20000"/>
                  <a:lumOff val="80000"/>
                  <a:shade val="67500"/>
                  <a:satMod val="115000"/>
                </a:srgbClr>
              </a:gs>
              <a:gs pos="100000">
                <a:srgbClr val="C00000">
                  <a:lumMod val="20000"/>
                  <a:lumOff val="80000"/>
                  <a:shade val="100000"/>
                  <a:satMod val="115000"/>
                </a:srgbClr>
              </a:gs>
            </a:gsLst>
            <a:lin ang="5400000" scaled="1"/>
            <a:tileRect/>
          </a:gradFill>
          <a:ln w="25400" cap="flat" cmpd="sng" algn="ctr">
            <a:noFill/>
            <a:prstDash val="solid"/>
          </a:ln>
          <a:effectLst/>
        </p:spPr>
        <p:txBody>
          <a:bodyPr rtlCol="0" anchor="ctr"/>
          <a:lstStyle/>
          <a:p>
            <a:pPr algn="ctr">
              <a:defRPr/>
            </a:pPr>
            <a:endParaRPr lang="en-US" dirty="0">
              <a:solidFill>
                <a:srgbClr val="080808"/>
              </a:solidFill>
              <a:latin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174683805"/>
              </p:ext>
            </p:extLst>
          </p:nvPr>
        </p:nvGraphicFramePr>
        <p:xfrm>
          <a:off x="766618" y="1179484"/>
          <a:ext cx="7555345" cy="3139440"/>
        </p:xfrm>
        <a:graphic>
          <a:graphicData uri="http://schemas.openxmlformats.org/drawingml/2006/table">
            <a:tbl>
              <a:tblPr firstRow="1" bandRow="1"/>
              <a:tblGrid>
                <a:gridCol w="3874194"/>
                <a:gridCol w="208280"/>
                <a:gridCol w="1671782"/>
                <a:gridCol w="277090"/>
                <a:gridCol w="1523999"/>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1600" dirty="0" smtClean="0">
                          <a:solidFill>
                            <a:srgbClr val="080808"/>
                          </a:solidFill>
                        </a:rPr>
                        <a:t>H</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1600" dirty="0" smtClean="0">
                          <a:solidFill>
                            <a:srgbClr val="080808"/>
                          </a:solidFill>
                        </a:rPr>
                        <a:t>W</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rgbClr val="080808"/>
                          </a:solidFill>
                        </a:rPr>
                        <a:t>Total Estate</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$5,000,000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$5,000,000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rgbClr val="080808"/>
                          </a:solidFill>
                        </a:rPr>
                        <a:t>H’s prior</a:t>
                      </a:r>
                      <a:r>
                        <a:rPr lang="en-US" sz="1600" baseline="0" dirty="0" smtClean="0">
                          <a:solidFill>
                            <a:srgbClr val="080808"/>
                          </a:solidFill>
                        </a:rPr>
                        <a:t> taxable gifts and bequest to </a:t>
                      </a:r>
                      <a:br>
                        <a:rPr lang="en-US" sz="1600" baseline="0" dirty="0" smtClean="0">
                          <a:solidFill>
                            <a:srgbClr val="080808"/>
                          </a:solidFill>
                        </a:rPr>
                      </a:br>
                      <a:r>
                        <a:rPr lang="en-US" sz="1600" baseline="0" dirty="0" smtClean="0">
                          <a:solidFill>
                            <a:srgbClr val="080808"/>
                          </a:solidFill>
                        </a:rPr>
                        <a:t>good friend Jordon Rosen</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(3,000,000)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2,000,000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rgbClr val="080808"/>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80808"/>
                          </a:solidFill>
                        </a:rPr>
                        <a:t>Bequest to surviving</a:t>
                      </a:r>
                      <a:r>
                        <a:rPr lang="en-US" sz="1600" baseline="0" dirty="0" smtClean="0">
                          <a:solidFill>
                            <a:srgbClr val="080808"/>
                          </a:solidFill>
                        </a:rPr>
                        <a:t> spouse</a:t>
                      </a:r>
                      <a:endParaRPr lang="en-US" sz="1600" dirty="0" smtClean="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(2,000,000)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rgbClr val="080808"/>
                          </a:solidFill>
                        </a:rPr>
                        <a:t>H’s taxable estate</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600" dirty="0" smtClean="0">
                          <a:solidFill>
                            <a:srgbClr val="080808"/>
                          </a:solidFill>
                        </a:rPr>
                        <a:t>$ -0-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smtClean="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rgbClr val="080808"/>
                          </a:solidFill>
                        </a:rPr>
                        <a:t>“Ported” to surviving</a:t>
                      </a:r>
                      <a:r>
                        <a:rPr lang="en-US" sz="1600" baseline="0" dirty="0" smtClean="0">
                          <a:solidFill>
                            <a:srgbClr val="080808"/>
                          </a:solidFill>
                        </a:rPr>
                        <a:t> spouse</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80808"/>
                          </a:solidFill>
                        </a:rPr>
                        <a:t>2,000,000</a:t>
                      </a: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1600" dirty="0" smtClean="0">
                          <a:solidFill>
                            <a:srgbClr val="080808"/>
                          </a:solidFill>
                        </a:rPr>
                        <a:t>Surviving spouse’s BEA</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16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marL="91440" algn="ctr"/>
                      <a:r>
                        <a:rPr lang="en-US" sz="1600" dirty="0" smtClean="0">
                          <a:solidFill>
                            <a:srgbClr val="080808"/>
                          </a:solidFill>
                        </a:rPr>
                        <a:t>$7,000,000*</a:t>
                      </a:r>
                      <a:endParaRPr lang="en-US" sz="16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cxnSp>
        <p:nvCxnSpPr>
          <p:cNvPr id="7" name="Elbow Connector 6"/>
          <p:cNvCxnSpPr/>
          <p:nvPr/>
        </p:nvCxnSpPr>
        <p:spPr>
          <a:xfrm>
            <a:off x="6229350" y="3067050"/>
            <a:ext cx="819150" cy="723900"/>
          </a:xfrm>
          <a:prstGeom prst="bentConnector3">
            <a:avLst>
              <a:gd name="adj1" fmla="val 50000"/>
            </a:avLst>
          </a:prstGeom>
          <a:ln>
            <a:solidFill>
              <a:srgbClr val="660033"/>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6545" y="4867686"/>
            <a:ext cx="7777019" cy="461665"/>
          </a:xfrm>
          <a:prstGeom prst="rect">
            <a:avLst/>
          </a:prstGeom>
          <a:noFill/>
        </p:spPr>
        <p:txBody>
          <a:bodyPr wrap="square" rtlCol="0">
            <a:spAutoFit/>
          </a:bodyPr>
          <a:lstStyle/>
          <a:p>
            <a:r>
              <a:rPr lang="en-US" sz="2400" dirty="0" smtClean="0">
                <a:solidFill>
                  <a:srgbClr val="080808"/>
                </a:solidFill>
                <a:latin typeface="+mj-lt"/>
              </a:rPr>
              <a:t>*Available for future gifts/bequests</a:t>
            </a:r>
            <a:endParaRPr lang="en-US" sz="2400" dirty="0">
              <a:solidFill>
                <a:srgbClr val="080808"/>
              </a:solidFill>
              <a:latin typeface="+mj-lt"/>
            </a:endParaRPr>
          </a:p>
        </p:txBody>
      </p:sp>
    </p:spTree>
    <p:extLst>
      <p:ext uri="{BB962C8B-B14F-4D97-AF65-F5344CB8AC3E}">
        <p14:creationId xmlns:p14="http://schemas.microsoft.com/office/powerpoint/2010/main" val="2590478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219200"/>
            <a:ext cx="7991476" cy="4876800"/>
          </a:xfrm>
          <a:prstGeom prst="rect">
            <a:avLst/>
          </a:prstGeom>
        </p:spPr>
        <p:txBody>
          <a:bodyPr>
            <a:normAutofit/>
          </a:bodyPr>
          <a:lstStyle/>
          <a:p>
            <a:pPr marL="82296" lvl="1">
              <a:lnSpc>
                <a:spcPct val="90000"/>
              </a:lnSpc>
              <a:spcBef>
                <a:spcPts val="300"/>
              </a:spcBef>
              <a:spcAft>
                <a:spcPts val="1000"/>
              </a:spcAft>
              <a:buClr>
                <a:srgbClr val="8C0945"/>
              </a:buClr>
              <a:buSzPct val="80000"/>
              <a:defRPr/>
            </a:pPr>
            <a:r>
              <a:rPr lang="en-US" sz="2400" dirty="0" smtClean="0">
                <a:solidFill>
                  <a:srgbClr val="080808"/>
                </a:solidFill>
                <a:latin typeface="Calibri" pitchFamily="34" charset="0"/>
                <a:cs typeface="Calibri" pitchFamily="34" charset="0"/>
              </a:rPr>
              <a:t>No </a:t>
            </a:r>
            <a:r>
              <a:rPr lang="en-US" sz="2400" dirty="0">
                <a:solidFill>
                  <a:srgbClr val="080808"/>
                </a:solidFill>
                <a:latin typeface="Calibri" pitchFamily="34" charset="0"/>
                <a:cs typeface="Calibri" pitchFamily="34" charset="0"/>
              </a:rPr>
              <a:t>provision in law to “port” unused GST exemption</a:t>
            </a: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Generation Skipping Transfer Tax (GSTT)</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pic>
        <p:nvPicPr>
          <p:cNvPr id="4" name="Picture 5" descr="GEN13.jpg (800×5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2668587"/>
            <a:ext cx="47856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53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399" y="1066800"/>
            <a:ext cx="7991476" cy="4876800"/>
          </a:xfrm>
          <a:prstGeom prst="rect">
            <a:avLst/>
          </a:prstGeom>
        </p:spPr>
        <p:txBody>
          <a:bodyPr>
            <a:normAutofit/>
          </a:bodyPr>
          <a:lstStyle/>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Making the Portability Election</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4" name="Content Placeholder 2"/>
          <p:cNvSpPr txBox="1">
            <a:spLocks/>
          </p:cNvSpPr>
          <p:nvPr/>
        </p:nvSpPr>
        <p:spPr>
          <a:xfrm>
            <a:off x="576262" y="1066800"/>
            <a:ext cx="7991476" cy="48768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Not an affirmative election. A deemed election is made if a timely and complete 706 is filed with DSUE and there is a surviving spouse</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Election is made by the executor (Form 706, Part 6)</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Not available to a non-resident surviving spouse who is not a U.S. citizen, except to the extent allowable by treaty with his or her country</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Assets transferred to a QDOT – calculation is preliminary (Form 706, Part 6, Section B)</a:t>
            </a:r>
          </a:p>
          <a:p>
            <a:pPr marL="82296" lvl="1">
              <a:lnSpc>
                <a:spcPct val="9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Tree>
    <p:extLst>
      <p:ext uri="{BB962C8B-B14F-4D97-AF65-F5344CB8AC3E}">
        <p14:creationId xmlns:p14="http://schemas.microsoft.com/office/powerpoint/2010/main" val="34158483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399" y="1066800"/>
            <a:ext cx="7991476" cy="4876800"/>
          </a:xfrm>
          <a:prstGeom prst="rect">
            <a:avLst/>
          </a:prstGeom>
        </p:spPr>
        <p:txBody>
          <a:bodyPr>
            <a:normAutofit/>
          </a:bodyPr>
          <a:lstStyle/>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Making the Portability Election – Cont. </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4" name="Content Placeholder 2"/>
          <p:cNvSpPr txBox="1">
            <a:spLocks/>
          </p:cNvSpPr>
          <p:nvPr/>
        </p:nvSpPr>
        <p:spPr>
          <a:xfrm>
            <a:off x="576262" y="1066800"/>
            <a:ext cx="7991476" cy="48768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Election is effective as of date of death</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Election is irrevocable as of the due date of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Form 706</a:t>
            </a:r>
          </a:p>
          <a:p>
            <a:pPr marL="365760" lvl="1" indent="-283464">
              <a:lnSpc>
                <a:spcPct val="90000"/>
              </a:lnSpc>
              <a:spcBef>
                <a:spcPts val="300"/>
              </a:spcBef>
              <a:spcAft>
                <a:spcPts val="1000"/>
              </a:spcAft>
              <a:buClr>
                <a:srgbClr val="8C0945"/>
              </a:buClr>
              <a:buSzPct val="80000"/>
              <a:buFont typeface="Wingdings 2"/>
              <a:buChar char=""/>
              <a:defRPr/>
            </a:pPr>
            <a:r>
              <a:rPr lang="en-US" sz="2400" dirty="0" smtClean="0">
                <a:solidFill>
                  <a:srgbClr val="080808"/>
                </a:solidFill>
                <a:latin typeface="Calibri" pitchFamily="34" charset="0"/>
                <a:cs typeface="Calibri" pitchFamily="34" charset="0"/>
              </a:rPr>
              <a:t>Uncertainty of exact amount of DSUE when filing the estate tax return where the election is (deemed) made, does not negate the election; only the amount of the DSUE will change.</a:t>
            </a:r>
          </a:p>
          <a:p>
            <a:pPr marL="365760" lvl="1" indent="-283464">
              <a:lnSpc>
                <a:spcPct val="90000"/>
              </a:lnSpc>
              <a:spcBef>
                <a:spcPts val="300"/>
              </a:spcBef>
              <a:spcAft>
                <a:spcPts val="1000"/>
              </a:spcAft>
              <a:buClr>
                <a:srgbClr val="8C0945"/>
              </a:buClr>
              <a:buSzPct val="80000"/>
              <a:buFont typeface="Wingdings 2"/>
              <a:buChar char=""/>
              <a:defRPr/>
            </a:pPr>
            <a:r>
              <a:rPr lang="en-US" sz="2400" dirty="0" smtClean="0">
                <a:solidFill>
                  <a:srgbClr val="080808"/>
                </a:solidFill>
                <a:latin typeface="Calibri" pitchFamily="34" charset="0"/>
                <a:cs typeface="Calibri" pitchFamily="34" charset="0"/>
              </a:rPr>
              <a:t>SOL </a:t>
            </a:r>
            <a:r>
              <a:rPr lang="en-US" sz="2400" dirty="0">
                <a:solidFill>
                  <a:srgbClr val="080808"/>
                </a:solidFill>
                <a:latin typeface="Calibri" pitchFamily="34" charset="0"/>
                <a:cs typeface="Calibri" pitchFamily="34" charset="0"/>
              </a:rPr>
              <a:t>is extended with regard to the determination of the DSUE amount until the expiration of the SOL of the surviving spouse’s estate.</a:t>
            </a:r>
          </a:p>
          <a:p>
            <a:pPr marL="82296" lvl="1">
              <a:lnSpc>
                <a:spcPct val="9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Tree>
    <p:extLst>
      <p:ext uri="{BB962C8B-B14F-4D97-AF65-F5344CB8AC3E}">
        <p14:creationId xmlns:p14="http://schemas.microsoft.com/office/powerpoint/2010/main" val="6256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2" y="1066800"/>
            <a:ext cx="7769542" cy="48768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Complete and properly prepared in accordance with instructions and regulations</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Reporting values on Form 706 that is not otherwise required to be filed</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Property subject to marital or charitable deduction–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only need to report</a:t>
            </a:r>
          </a:p>
          <a:p>
            <a:pPr marL="1417320" lvl="1" indent="-342900">
              <a:lnSpc>
                <a:spcPct val="90000"/>
              </a:lnSpc>
              <a:spcBef>
                <a:spcPts val="300"/>
              </a:spcBef>
              <a:spcAft>
                <a:spcPts val="1000"/>
              </a:spcAft>
              <a:buClr>
                <a:srgbClr val="8C0945"/>
              </a:buClr>
              <a:buSzPct val="80000"/>
              <a:buFont typeface="Wingdings" panose="05000000000000000000" pitchFamily="2" charset="2"/>
              <a:buChar char="§"/>
              <a:defRPr/>
            </a:pPr>
            <a:r>
              <a:rPr lang="en-US" sz="2400" dirty="0">
                <a:solidFill>
                  <a:srgbClr val="080808"/>
                </a:solidFill>
                <a:latin typeface="Calibri" pitchFamily="34" charset="0"/>
                <a:cs typeface="Calibri" pitchFamily="34" charset="0"/>
              </a:rPr>
              <a:t>Description</a:t>
            </a:r>
          </a:p>
          <a:p>
            <a:pPr marL="1417320" lvl="1" indent="-342900">
              <a:lnSpc>
                <a:spcPct val="90000"/>
              </a:lnSpc>
              <a:spcBef>
                <a:spcPts val="300"/>
              </a:spcBef>
              <a:spcAft>
                <a:spcPts val="1000"/>
              </a:spcAft>
              <a:buClr>
                <a:srgbClr val="8C0945"/>
              </a:buClr>
              <a:buSzPct val="80000"/>
              <a:buFont typeface="Wingdings" panose="05000000000000000000" pitchFamily="2" charset="2"/>
              <a:buChar char="§"/>
              <a:defRPr/>
            </a:pPr>
            <a:r>
              <a:rPr lang="en-US" sz="2400" dirty="0">
                <a:solidFill>
                  <a:srgbClr val="080808"/>
                </a:solidFill>
                <a:latin typeface="Calibri" pitchFamily="34" charset="0"/>
                <a:cs typeface="Calibri" pitchFamily="34" charset="0"/>
              </a:rPr>
              <a:t>Ownership</a:t>
            </a:r>
          </a:p>
          <a:p>
            <a:pPr marL="1417320" lvl="1" indent="-342900">
              <a:lnSpc>
                <a:spcPct val="90000"/>
              </a:lnSpc>
              <a:spcBef>
                <a:spcPts val="300"/>
              </a:spcBef>
              <a:spcAft>
                <a:spcPts val="1000"/>
              </a:spcAft>
              <a:buClr>
                <a:srgbClr val="8C0945"/>
              </a:buClr>
              <a:buSzPct val="80000"/>
              <a:buFont typeface="Wingdings" panose="05000000000000000000" pitchFamily="2" charset="2"/>
              <a:buChar char="§"/>
              <a:defRPr/>
            </a:pPr>
            <a:r>
              <a:rPr lang="en-US" sz="2400" dirty="0">
                <a:solidFill>
                  <a:srgbClr val="080808"/>
                </a:solidFill>
                <a:latin typeface="Calibri" pitchFamily="34" charset="0"/>
                <a:cs typeface="Calibri" pitchFamily="34" charset="0"/>
              </a:rPr>
              <a:t>Beneficiary</a:t>
            </a:r>
          </a:p>
          <a:p>
            <a:pPr marL="1417320" lvl="1" indent="-342900">
              <a:lnSpc>
                <a:spcPct val="90000"/>
              </a:lnSpc>
              <a:spcBef>
                <a:spcPts val="300"/>
              </a:spcBef>
              <a:spcAft>
                <a:spcPts val="1000"/>
              </a:spcAft>
              <a:buClr>
                <a:srgbClr val="8C0945"/>
              </a:buClr>
              <a:buSzPct val="80000"/>
              <a:buFont typeface="Wingdings" panose="05000000000000000000" pitchFamily="2" charset="2"/>
              <a:buChar char="§"/>
              <a:defRPr/>
            </a:pPr>
            <a:r>
              <a:rPr lang="en-US" sz="2400" dirty="0">
                <a:solidFill>
                  <a:srgbClr val="080808"/>
                </a:solidFill>
                <a:latin typeface="Calibri" pitchFamily="34" charset="0"/>
                <a:cs typeface="Calibri" pitchFamily="34" charset="0"/>
              </a:rPr>
              <a:t>Information to establish right of estate </a:t>
            </a:r>
            <a:r>
              <a:rPr lang="en-US" sz="2400" dirty="0" smtClean="0">
                <a:solidFill>
                  <a:srgbClr val="080808"/>
                </a:solidFill>
                <a:latin typeface="Calibri" pitchFamily="34" charset="0"/>
                <a:cs typeface="Calibri" pitchFamily="34" charset="0"/>
              </a:rPr>
              <a:t/>
            </a:r>
            <a:br>
              <a:rPr lang="en-US" sz="2400" dirty="0" smtClean="0">
                <a:solidFill>
                  <a:srgbClr val="080808"/>
                </a:solidFill>
                <a:latin typeface="Calibri" pitchFamily="34" charset="0"/>
                <a:cs typeface="Calibri" pitchFamily="34" charset="0"/>
              </a:rPr>
            </a:br>
            <a:r>
              <a:rPr lang="en-US" sz="2400" dirty="0" smtClean="0">
                <a:solidFill>
                  <a:srgbClr val="080808"/>
                </a:solidFill>
                <a:latin typeface="Calibri" pitchFamily="34" charset="0"/>
                <a:cs typeface="Calibri" pitchFamily="34" charset="0"/>
              </a:rPr>
              <a:t>to </a:t>
            </a:r>
            <a:r>
              <a:rPr lang="en-US" sz="2400" dirty="0">
                <a:solidFill>
                  <a:srgbClr val="080808"/>
                </a:solidFill>
                <a:latin typeface="Calibri" pitchFamily="34" charset="0"/>
                <a:cs typeface="Calibri" pitchFamily="34" charset="0"/>
              </a:rPr>
              <a:t>the deduction</a:t>
            </a:r>
          </a:p>
          <a:p>
            <a:pPr marL="82296" lvl="1">
              <a:lnSpc>
                <a:spcPct val="9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Requirements</a:t>
            </a:r>
            <a:r>
              <a:rPr kumimoji="0" lang="en-US" sz="30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of Return When Making Election</a:t>
            </a:r>
            <a:endParaRPr kumimoji="0" lang="en-US" sz="30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242915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2" y="1066800"/>
            <a:ext cx="7769542" cy="48768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Rule does not apply to property if</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Value needed to determine value passing to another recipient</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Value needed to determine eligibility under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Section 2032 (alternate valuation), 2032A (farm valuation),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or Section 6166 (extension of time to pay tax)</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Less than the entire interest in the property is marital or charitable deduction property</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A partial disclaimer or partial QTIP election is made with respect to property which is marital or charitable deduction property</a:t>
            </a:r>
          </a:p>
          <a:p>
            <a:pPr marL="82296" lvl="1">
              <a:lnSpc>
                <a:spcPct val="9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Requirements</a:t>
            </a:r>
            <a:r>
              <a:rPr kumimoji="0" lang="en-US" sz="27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of Return When Making Election – Cont.</a:t>
            </a:r>
            <a:endParaRPr kumimoji="0" lang="en-US" sz="27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055662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2" y="1066800"/>
            <a:ext cx="7991476" cy="53340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If executor exercises due diligence to estimate FMV of the gross estate</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Executor (under current regulations) can include his/her best estimate rounded to the nearest $250,000</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Signed under penalties of perjury </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Will be considered a complete and properly filed return</a:t>
            </a: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r>
              <a:rPr lang="en-US" sz="2400" b="1" dirty="0">
                <a:solidFill>
                  <a:srgbClr val="080808"/>
                </a:solidFill>
                <a:latin typeface="+mj-lt"/>
                <a:ea typeface="ＭＳ Ｐゴシック" pitchFamily="-64" charset="-128"/>
              </a:rPr>
              <a:t>Regulation Section 20.2010-2T(a)(7)</a:t>
            </a: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Statement Required on Form 706</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19331656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2" y="1066800"/>
            <a:ext cx="7991476" cy="53340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200" dirty="0">
                <a:solidFill>
                  <a:srgbClr val="080808"/>
                </a:solidFill>
                <a:latin typeface="Calibri" pitchFamily="34" charset="0"/>
                <a:cs typeface="Calibri" pitchFamily="34" charset="0"/>
              </a:rPr>
              <a:t>Duly appointed executor or administrator of the estate</a:t>
            </a:r>
          </a:p>
          <a:p>
            <a:pPr marL="365760" lvl="1" indent="-283464">
              <a:lnSpc>
                <a:spcPct val="90000"/>
              </a:lnSpc>
              <a:spcBef>
                <a:spcPts val="300"/>
              </a:spcBef>
              <a:spcAft>
                <a:spcPts val="1000"/>
              </a:spcAft>
              <a:buClr>
                <a:srgbClr val="8C0945"/>
              </a:buClr>
              <a:buSzPct val="80000"/>
              <a:buFont typeface="Wingdings 2"/>
              <a:buChar char=""/>
              <a:defRPr/>
            </a:pPr>
            <a:r>
              <a:rPr lang="en-US" sz="2200" dirty="0">
                <a:solidFill>
                  <a:srgbClr val="080808"/>
                </a:solidFill>
                <a:latin typeface="Calibri" pitchFamily="34" charset="0"/>
                <a:cs typeface="Calibri" pitchFamily="34" charset="0"/>
              </a:rPr>
              <a:t>If no duly appointed executor – a non-duly appointed executor in actual or constructive possession of any property of the decedent</a:t>
            </a:r>
          </a:p>
          <a:p>
            <a:pPr marL="365760" lvl="1" indent="-283464">
              <a:lnSpc>
                <a:spcPct val="90000"/>
              </a:lnSpc>
              <a:spcBef>
                <a:spcPts val="300"/>
              </a:spcBef>
              <a:spcAft>
                <a:spcPts val="1000"/>
              </a:spcAft>
              <a:buClr>
                <a:srgbClr val="8C0945"/>
              </a:buClr>
              <a:buSzPct val="80000"/>
              <a:buFont typeface="Wingdings 2"/>
              <a:buChar char=""/>
              <a:defRPr/>
            </a:pPr>
            <a:r>
              <a:rPr lang="en-US" sz="2200" dirty="0">
                <a:solidFill>
                  <a:srgbClr val="080808"/>
                </a:solidFill>
                <a:latin typeface="Calibri" pitchFamily="34" charset="0"/>
                <a:cs typeface="Calibri" pitchFamily="34" charset="0"/>
              </a:rPr>
              <a:t>Portability election made by a non-appointed executor cannot be superseded by a contrary election by another non-appointed executor of the same estate</a:t>
            </a:r>
          </a:p>
          <a:p>
            <a:pPr marL="365760" lvl="1" indent="-283464">
              <a:lnSpc>
                <a:spcPct val="90000"/>
              </a:lnSpc>
              <a:spcBef>
                <a:spcPts val="300"/>
              </a:spcBef>
              <a:spcAft>
                <a:spcPts val="1000"/>
              </a:spcAft>
              <a:buClr>
                <a:srgbClr val="8C0945"/>
              </a:buClr>
              <a:buSzPct val="80000"/>
              <a:buFont typeface="Wingdings 2"/>
              <a:buChar char=""/>
              <a:defRPr/>
            </a:pPr>
            <a:r>
              <a:rPr lang="en-US" sz="2200" dirty="0">
                <a:solidFill>
                  <a:srgbClr val="080808"/>
                </a:solidFill>
                <a:latin typeface="Calibri" pitchFamily="34" charset="0"/>
                <a:cs typeface="Calibri" pitchFamily="34" charset="0"/>
              </a:rPr>
              <a:t>What if executor and surviving spouse do not agree?</a:t>
            </a: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Who is Permitted to Make (or opt-out-of) the Election?</a:t>
            </a:r>
            <a:endParaRPr kumimoji="0" lang="en-US" sz="2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5383723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dia.lifehealthpro.com/lifehealthpro/article/2012/02/22/small-estate-crop-600x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5" y="9525"/>
            <a:ext cx="9364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28600" y="1228725"/>
            <a:ext cx="4986338" cy="5334000"/>
          </a:xfrm>
          <a:prstGeom prst="rect">
            <a:avLst/>
          </a:prstGeom>
        </p:spPr>
        <p:txBody>
          <a:bodyPr>
            <a:normAutofit/>
          </a:bodyPr>
          <a:lstStyle/>
          <a:p>
            <a:pPr marL="82296" lvl="1">
              <a:lnSpc>
                <a:spcPct val="90000"/>
              </a:lnSpc>
              <a:spcBef>
                <a:spcPts val="300"/>
              </a:spcBef>
              <a:spcAft>
                <a:spcPts val="1000"/>
              </a:spcAft>
              <a:buClr>
                <a:srgbClr val="8C0945"/>
              </a:buClr>
              <a:buSzPct val="80000"/>
              <a:defRPr/>
            </a:pPr>
            <a:r>
              <a:rPr lang="en-US" sz="2000" dirty="0" smtClean="0">
                <a:solidFill>
                  <a:schemeClr val="bg1"/>
                </a:solidFill>
                <a:latin typeface="Calibri" pitchFamily="34" charset="0"/>
                <a:cs typeface="Calibri" pitchFamily="34" charset="0"/>
              </a:rPr>
              <a:t>Allowed </a:t>
            </a:r>
            <a:r>
              <a:rPr lang="en-US" sz="2000" dirty="0">
                <a:solidFill>
                  <a:schemeClr val="bg1"/>
                </a:solidFill>
                <a:latin typeface="Calibri" pitchFamily="34" charset="0"/>
                <a:cs typeface="Calibri" pitchFamily="34" charset="0"/>
              </a:rPr>
              <a:t>small estates of pre-2014 decedents where a Federal estate tax return was not otherwise required to be filed, to make a late portability election if the estate return was filed by December 31, 2014</a:t>
            </a:r>
          </a:p>
          <a:p>
            <a:pPr marL="82296" lvl="1">
              <a:lnSpc>
                <a:spcPct val="90000"/>
              </a:lnSpc>
              <a:spcBef>
                <a:spcPts val="300"/>
              </a:spcBef>
              <a:spcAft>
                <a:spcPts val="10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135730" y="304800"/>
            <a:ext cx="5867401" cy="838200"/>
          </a:xfrm>
          <a:prstGeom prst="rect">
            <a:avLst/>
          </a:prstGeom>
        </p:spPr>
        <p:txBody>
          <a:bodyPr>
            <a:noAutofit/>
          </a:bodyPr>
          <a:lstStyle/>
          <a:p>
            <a:pPr lvl="0">
              <a:spcBef>
                <a:spcPct val="0"/>
              </a:spcBef>
              <a:defRPr/>
            </a:pPr>
            <a:r>
              <a:rPr lang="en-US" sz="2400" dirty="0">
                <a:solidFill>
                  <a:srgbClr val="B498A0"/>
                </a:solidFill>
                <a:effectLst>
                  <a:outerShdw blurRad="50000" dist="30000" dir="5400000" algn="tl" rotWithShape="0">
                    <a:srgbClr val="000000">
                      <a:alpha val="30000"/>
                    </a:srgbClr>
                  </a:outerShdw>
                </a:effectLst>
                <a:latin typeface="+mj-lt"/>
                <a:ea typeface="+mj-ea"/>
                <a:cs typeface="+mj-cs"/>
              </a:rPr>
              <a:t>Rev. Proc. 2014-18 – Deadline for portability for </a:t>
            </a:r>
            <a:r>
              <a:rPr lang="en-US" sz="2400" dirty="0" smtClean="0">
                <a:solidFill>
                  <a:srgbClr val="B498A0"/>
                </a:solidFill>
                <a:effectLst>
                  <a:outerShdw blurRad="50000" dist="30000" dir="5400000" algn="tl" rotWithShape="0">
                    <a:srgbClr val="000000">
                      <a:alpha val="30000"/>
                    </a:srgbClr>
                  </a:outerShdw>
                </a:effectLst>
                <a:latin typeface="+mj-lt"/>
                <a:ea typeface="+mj-ea"/>
                <a:cs typeface="+mj-cs"/>
              </a:rPr>
              <a:t>small </a:t>
            </a:r>
            <a:r>
              <a:rPr lang="en-US" sz="2400" dirty="0">
                <a:solidFill>
                  <a:srgbClr val="B498A0"/>
                </a:solidFill>
                <a:effectLst>
                  <a:outerShdw blurRad="50000" dist="30000" dir="5400000" algn="tl" rotWithShape="0">
                    <a:srgbClr val="000000">
                      <a:alpha val="30000"/>
                    </a:srgbClr>
                  </a:outerShdw>
                </a:effectLst>
                <a:latin typeface="+mj-lt"/>
                <a:ea typeface="+mj-ea"/>
                <a:cs typeface="+mj-cs"/>
              </a:rPr>
              <a:t>estates of pre-2014 decedents:</a:t>
            </a:r>
            <a:endParaRPr kumimoji="0" lang="en-US" sz="2400" b="0" i="0" u="none" strike="noStrike" kern="1200" cap="none" spc="0" normalizeH="0" baseline="0" noProof="0" dirty="0">
              <a:ln>
                <a:noFill/>
              </a:ln>
              <a:solidFill>
                <a:srgbClr val="B498A0"/>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5560022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8143875" cy="5181600"/>
          </a:xfrm>
          <a:prstGeom prst="rect">
            <a:avLst/>
          </a:prstGeom>
        </p:spPr>
        <p:txBody>
          <a:bodyPr>
            <a:normAutofit/>
          </a:bodyPr>
          <a:lstStyle/>
          <a:p>
            <a:pPr marL="365760" indent="-283464">
              <a:spcBef>
                <a:spcPts val="300"/>
              </a:spcBef>
              <a:spcAft>
                <a:spcPts val="1000"/>
              </a:spcAft>
              <a:buClr>
                <a:srgbClr val="8C0945"/>
              </a:buClr>
              <a:buSzPct val="70000"/>
              <a:buFont typeface="Wingdings 2"/>
              <a:buChar char=""/>
              <a:defRPr/>
            </a:pPr>
            <a:r>
              <a:rPr lang="en-US" sz="2400" dirty="0" smtClean="0">
                <a:solidFill>
                  <a:srgbClr val="080808"/>
                </a:solidFill>
                <a:latin typeface="Calibri" pitchFamily="34" charset="0"/>
                <a:cs typeface="Calibri" pitchFamily="34" charset="0"/>
                <a:sym typeface="Wingdings"/>
              </a:rPr>
              <a:t>No relief if estate was otherwise required to file Form 706</a:t>
            </a:r>
          </a:p>
          <a:p>
            <a:pPr marL="365760" indent="-283464">
              <a:spcBef>
                <a:spcPts val="300"/>
              </a:spcBef>
              <a:spcAft>
                <a:spcPts val="1000"/>
              </a:spcAft>
              <a:buClr>
                <a:srgbClr val="8C0945"/>
              </a:buClr>
              <a:buSzPct val="70000"/>
              <a:buFont typeface="Wingdings 2"/>
              <a:buChar char=""/>
              <a:defRPr/>
            </a:pPr>
            <a:r>
              <a:rPr lang="en-US" sz="2400" dirty="0" smtClean="0">
                <a:solidFill>
                  <a:srgbClr val="080808"/>
                </a:solidFill>
                <a:latin typeface="Calibri" pitchFamily="34" charset="0"/>
                <a:cs typeface="Calibri" pitchFamily="34" charset="0"/>
                <a:sym typeface="Wingdings"/>
              </a:rPr>
              <a:t>If filing just to elect portability </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sym typeface="Wingdings"/>
              </a:rPr>
              <a:t>Section 9100 relief may be </a:t>
            </a:r>
            <a:r>
              <a:rPr lang="en-US" sz="2400" dirty="0" smtClean="0">
                <a:solidFill>
                  <a:srgbClr val="080808"/>
                </a:solidFill>
                <a:latin typeface="Calibri" pitchFamily="34" charset="0"/>
                <a:cs typeface="Calibri" pitchFamily="34" charset="0"/>
                <a:sym typeface="Wingdings"/>
              </a:rPr>
              <a:t>available.</a:t>
            </a:r>
            <a:endParaRPr lang="en-US" sz="2400" dirty="0">
              <a:solidFill>
                <a:srgbClr val="080808"/>
              </a:solidFill>
              <a:latin typeface="Calibri" pitchFamily="34" charset="0"/>
              <a:cs typeface="Calibri" pitchFamily="34" charset="0"/>
              <a:sym typeface="Wingdings"/>
            </a:endParaRP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sym typeface="Wingdings"/>
              </a:rPr>
              <a:t>Treasury hesitating to make this relief permanent for fear of executors not making the election until after the </a:t>
            </a:r>
            <a:r>
              <a:rPr lang="en-US" sz="2400">
                <a:solidFill>
                  <a:srgbClr val="080808"/>
                </a:solidFill>
                <a:latin typeface="Calibri" pitchFamily="34" charset="0"/>
                <a:cs typeface="Calibri" pitchFamily="34" charset="0"/>
                <a:sym typeface="Wingdings"/>
              </a:rPr>
              <a:t>surviving </a:t>
            </a:r>
            <a:r>
              <a:rPr lang="en-US" sz="2400" smtClean="0">
                <a:solidFill>
                  <a:srgbClr val="080808"/>
                </a:solidFill>
                <a:latin typeface="Calibri" pitchFamily="34" charset="0"/>
                <a:cs typeface="Calibri" pitchFamily="34" charset="0"/>
                <a:sym typeface="Wingdings"/>
              </a:rPr>
              <a:t>spouse’s </a:t>
            </a:r>
            <a:r>
              <a:rPr lang="en-US" sz="2400" dirty="0">
                <a:solidFill>
                  <a:srgbClr val="080808"/>
                </a:solidFill>
                <a:latin typeface="Calibri" pitchFamily="34" charset="0"/>
                <a:cs typeface="Calibri" pitchFamily="34" charset="0"/>
                <a:sym typeface="Wingdings"/>
              </a:rPr>
              <a:t>death</a:t>
            </a: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smtClean="0">
                <a:solidFill>
                  <a:srgbClr val="8C0945"/>
                </a:solidFill>
                <a:effectLst>
                  <a:outerShdw blurRad="50000" dist="30000" dir="5400000" algn="tl" rotWithShape="0">
                    <a:srgbClr val="000000">
                      <a:alpha val="30000"/>
                    </a:srgbClr>
                  </a:outerShdw>
                </a:effectLst>
                <a:latin typeface="+mj-lt"/>
                <a:ea typeface="+mj-ea"/>
                <a:cs typeface="+mj-cs"/>
              </a:rPr>
              <a:t>Late Elections</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2340246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5" y="1219200"/>
            <a:ext cx="7726680" cy="5029200"/>
          </a:xfrm>
          <a:prstGeom prst="rect">
            <a:avLst/>
          </a:prstGeom>
        </p:spPr>
        <p:txBody>
          <a:bodyPr>
            <a:normAutofit fontScale="47500" lnSpcReduction="20000"/>
          </a:bodyPr>
          <a:lstStyle/>
          <a:p>
            <a:r>
              <a:rPr lang="en-US" sz="3600" dirty="0">
                <a:solidFill>
                  <a:srgbClr val="080808"/>
                </a:solidFill>
                <a:latin typeface="+mj-lt"/>
              </a:rPr>
              <a:t>Jordon N. Rosen, CPA, MST, AEP® is a Director and shareholder in the Wilmington, Delaware CPA firm of </a:t>
            </a:r>
            <a:r>
              <a:rPr lang="en-US" sz="3600" dirty="0" err="1">
                <a:solidFill>
                  <a:srgbClr val="080808"/>
                </a:solidFill>
                <a:latin typeface="+mj-lt"/>
              </a:rPr>
              <a:t>Belfint</a:t>
            </a:r>
            <a:r>
              <a:rPr lang="en-US" sz="3600" dirty="0">
                <a:solidFill>
                  <a:srgbClr val="080808"/>
                </a:solidFill>
                <a:latin typeface="+mj-lt"/>
              </a:rPr>
              <a:t>, Lyons &amp; Shuman, where he heads the firm’s estate and trust practice.  Jordon also provides tax consulting and compliance services to the firm’s higher net worth clients and business owners.  He is the </a:t>
            </a:r>
            <a:r>
              <a:rPr lang="en-US" sz="3600" dirty="0" smtClean="0">
                <a:solidFill>
                  <a:srgbClr val="080808"/>
                </a:solidFill>
                <a:latin typeface="+mj-lt"/>
              </a:rPr>
              <a:t>Immediate Past President </a:t>
            </a:r>
            <a:r>
              <a:rPr lang="en-US" sz="3600" dirty="0">
                <a:solidFill>
                  <a:srgbClr val="080808"/>
                </a:solidFill>
                <a:latin typeface="+mj-lt"/>
              </a:rPr>
              <a:t>of the National Association of Estate Planners and Councils (NAEPC) and has served as president of the Delaware Estate Planning Council and the Chester County, PA Estate Planning Council.  Mr. Rosen also serves as Chair of the Tax Committee of the Delaware State Chamber of Commerce, is a member of the AICPA Trust, Estate and Gift Technical Resource Panel and is a member of the editorial board of Thomson Reuters </a:t>
            </a:r>
            <a:r>
              <a:rPr lang="en-US" sz="3600" i="1" dirty="0">
                <a:solidFill>
                  <a:srgbClr val="080808"/>
                </a:solidFill>
                <a:latin typeface="+mj-lt"/>
              </a:rPr>
              <a:t>Focus </a:t>
            </a:r>
            <a:r>
              <a:rPr lang="en-US" sz="3600" dirty="0">
                <a:solidFill>
                  <a:srgbClr val="080808"/>
                </a:solidFill>
                <a:latin typeface="+mj-lt"/>
              </a:rPr>
              <a:t>publication.</a:t>
            </a:r>
          </a:p>
          <a:p>
            <a:endParaRPr lang="en-US" sz="3600" dirty="0">
              <a:solidFill>
                <a:srgbClr val="080808"/>
              </a:solidFill>
              <a:latin typeface="+mj-lt"/>
            </a:endParaRPr>
          </a:p>
          <a:p>
            <a:r>
              <a:rPr lang="en-US" sz="3600" dirty="0">
                <a:solidFill>
                  <a:srgbClr val="080808"/>
                </a:solidFill>
                <a:latin typeface="+mj-lt"/>
              </a:rPr>
              <a:t>Jordon is a licensed CPA in Delaware and Pennsylvania and is a member of the Pennsylvania Institute of CPAs, Delaware Society of CPAs and the AICPA Tax Section.  He also holds the designation of Accredited Estate Planner ® and has been recognized the past 4 years as a 5-Star Wealth Manager by Philadelphia Magazine and Delaware Today.</a:t>
            </a:r>
          </a:p>
          <a:p>
            <a:endParaRPr lang="en-US" sz="3600" dirty="0">
              <a:solidFill>
                <a:srgbClr val="080808"/>
              </a:solidFill>
              <a:latin typeface="+mj-lt"/>
              <a:ea typeface="ＭＳ Ｐゴシック" pitchFamily="-64" charset="-128"/>
            </a:endParaRPr>
          </a:p>
          <a:p>
            <a:r>
              <a:rPr lang="en-US" sz="3600" dirty="0">
                <a:solidFill>
                  <a:srgbClr val="080808"/>
                </a:solidFill>
                <a:latin typeface="+mj-lt"/>
              </a:rPr>
              <a:t>Mr. Rosen is a frequently sought out speaker both locally and nationally on tax planning and related issues and has published more than 100 articles.  He has been a frequent television and radio guest and a past host of </a:t>
            </a:r>
            <a:r>
              <a:rPr lang="en-US" sz="3600" i="1" dirty="0">
                <a:solidFill>
                  <a:srgbClr val="080808"/>
                </a:solidFill>
                <a:latin typeface="+mj-lt"/>
              </a:rPr>
              <a:t>Money Talk </a:t>
            </a:r>
            <a:r>
              <a:rPr lang="en-US" sz="3600" dirty="0">
                <a:solidFill>
                  <a:srgbClr val="080808"/>
                </a:solidFill>
                <a:latin typeface="+mj-lt"/>
              </a:rPr>
              <a:t>on 1450-WILM.  He received his undergraduate degree in Accounting from Temple University and his Master’s degree in Taxation from Widener University.</a:t>
            </a:r>
          </a:p>
          <a:p>
            <a:pPr marL="82296">
              <a:spcBef>
                <a:spcPts val="300"/>
              </a:spcBef>
              <a:spcAft>
                <a:spcPts val="1000"/>
              </a:spcAft>
              <a:buClr>
                <a:srgbClr val="8C0945"/>
              </a:buClr>
              <a:buSzPct val="8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4" name="Title 1"/>
          <p:cNvSpPr txBox="1">
            <a:spLocks/>
          </p:cNvSpPr>
          <p:nvPr/>
        </p:nvSpPr>
        <p:spPr>
          <a:xfrm>
            <a:off x="619125" y="381000"/>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itle 1"/>
          <p:cNvSpPr txBox="1">
            <a:spLocks/>
          </p:cNvSpPr>
          <p:nvPr/>
        </p:nvSpPr>
        <p:spPr>
          <a:xfrm>
            <a:off x="533400" y="381000"/>
            <a:ext cx="7498080" cy="8382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About Jordon . . .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7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1054255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8143875" cy="5181600"/>
          </a:xfrm>
          <a:prstGeom prst="rect">
            <a:avLst/>
          </a:prstGeom>
        </p:spPr>
        <p:txBody>
          <a:bodyPr>
            <a:normAutofit/>
          </a:bodyPr>
          <a:lstStyle/>
          <a:p>
            <a:pPr marL="365760" indent="-283464">
              <a:spcBef>
                <a:spcPts val="300"/>
              </a:spcBef>
              <a:spcAft>
                <a:spcPts val="1000"/>
              </a:spcAft>
              <a:buClr>
                <a:srgbClr val="8C0945"/>
              </a:buClr>
              <a:buSzPct val="70000"/>
              <a:buFont typeface="Wingdings 2"/>
              <a:buChar char=""/>
              <a:defRPr/>
            </a:pPr>
            <a:r>
              <a:rPr lang="en-US" sz="2800" dirty="0" smtClean="0">
                <a:solidFill>
                  <a:srgbClr val="080808"/>
                </a:solidFill>
                <a:latin typeface="Calibri" pitchFamily="34" charset="0"/>
                <a:cs typeface="Calibri" pitchFamily="34" charset="0"/>
                <a:sym typeface="Wingdings"/>
              </a:rPr>
              <a:t></a:t>
            </a:r>
            <a:r>
              <a:rPr lang="en-US" sz="2400" dirty="0" smtClean="0">
                <a:solidFill>
                  <a:srgbClr val="080808"/>
                </a:solidFill>
                <a:latin typeface="Calibri" pitchFamily="34" charset="0"/>
                <a:cs typeface="Calibri" pitchFamily="34" charset="0"/>
              </a:rPr>
              <a:t> </a:t>
            </a:r>
            <a:r>
              <a:rPr lang="en-US" sz="2400" dirty="0">
                <a:solidFill>
                  <a:srgbClr val="080808"/>
                </a:solidFill>
                <a:latin typeface="Calibri" pitchFamily="34" charset="0"/>
                <a:cs typeface="Calibri" pitchFamily="34" charset="0"/>
              </a:rPr>
              <a:t>the box – Form 706, Part 6, Section A</a:t>
            </a:r>
          </a:p>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Small estates that otherwise do not have to file Form 706, simply do not file anything</a:t>
            </a:r>
          </a:p>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If a return is otherwise required to be filed, the filing of a late Form 706 is considered opting-out of the portability election (Prop. Reg. Section 20.2010-2(a)(3)(ii))</a:t>
            </a:r>
          </a:p>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Hazards of not electing portability </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Assets grow</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Some people actually win the lottery</a:t>
            </a: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Opting Out of Portability</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24306938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990600"/>
            <a:ext cx="8143875" cy="5181600"/>
          </a:xfrm>
          <a:prstGeom prst="rect">
            <a:avLst/>
          </a:prstGeom>
        </p:spPr>
        <p:txBody>
          <a:bodyPr>
            <a:normAutofit/>
          </a:bodyPr>
          <a:lstStyle/>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902" y="2134"/>
            <a:ext cx="5369098" cy="6846341"/>
          </a:xfrm>
          <a:prstGeom prst="rect">
            <a:avLst/>
          </a:prstGeom>
        </p:spPr>
      </p:pic>
    </p:spTree>
    <p:extLst>
      <p:ext uri="{BB962C8B-B14F-4D97-AF65-F5344CB8AC3E}">
        <p14:creationId xmlns:p14="http://schemas.microsoft.com/office/powerpoint/2010/main" val="26795574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066800"/>
            <a:ext cx="8143875" cy="5257800"/>
          </a:xfrm>
          <a:prstGeom prst="rect">
            <a:avLst/>
          </a:prstGeom>
        </p:spPr>
        <p:txBody>
          <a:bodyPr>
            <a:normAutofit/>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Most recently deceased person who was married to the surviving spouse at the time of that person’s death</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Identity as of day of taxable gift or the date of the surviving spouse’s death</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Re-marriage does not alter the designation of last deceased spouse. Surviving spouse can apply DSUE amount to future lifetime gifts</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Apply DSUE first; then own BEA</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Multiple DSUE amounts</a:t>
            </a: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Last Deceased Spouse</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27139598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095375"/>
            <a:ext cx="8143875" cy="5257800"/>
          </a:xfrm>
          <a:prstGeom prst="rect">
            <a:avLst/>
          </a:prstGeom>
        </p:spPr>
        <p:txBody>
          <a:bodyPr>
            <a:normAutofit/>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smtClean="0">
                <a:solidFill>
                  <a:srgbClr val="080808"/>
                </a:solidFill>
                <a:latin typeface="Calibri" pitchFamily="34" charset="0"/>
                <a:cs typeface="Calibri" pitchFamily="34" charset="0"/>
              </a:rPr>
              <a:t>Basis Consistency Rules</a:t>
            </a:r>
          </a:p>
          <a:p>
            <a:pPr marL="365760" lvl="1" indent="-283464">
              <a:lnSpc>
                <a:spcPct val="80000"/>
              </a:lnSpc>
              <a:spcBef>
                <a:spcPts val="300"/>
              </a:spcBef>
              <a:spcAft>
                <a:spcPts val="1000"/>
              </a:spcAft>
              <a:buClr>
                <a:srgbClr val="8C0945"/>
              </a:buClr>
              <a:buSzPct val="80000"/>
              <a:buFont typeface="Wingdings 2"/>
              <a:buChar char=""/>
              <a:defRPr/>
            </a:pPr>
            <a:r>
              <a:rPr lang="en-US" sz="2400" dirty="0" smtClean="0">
                <a:solidFill>
                  <a:srgbClr val="080808"/>
                </a:solidFill>
                <a:latin typeface="Calibri" pitchFamily="34" charset="0"/>
                <a:cs typeface="Calibri" pitchFamily="34" charset="0"/>
              </a:rPr>
              <a:t>New Form 8971 Reporting Rules</a:t>
            </a: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smtClean="0">
                <a:solidFill>
                  <a:srgbClr val="8C0945"/>
                </a:solidFill>
                <a:effectLst>
                  <a:outerShdw blurRad="50000" dist="30000" dir="5400000" algn="tl" rotWithShape="0">
                    <a:srgbClr val="000000">
                      <a:alpha val="30000"/>
                    </a:srgbClr>
                  </a:outerShdw>
                </a:effectLst>
                <a:latin typeface="+mj-lt"/>
                <a:ea typeface="+mj-ea"/>
                <a:cs typeface="+mj-cs"/>
              </a:rPr>
              <a:t>How Smaller Estates Will Be Affected By</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10963893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greenwood\Desktop\-ascot-park-hotel-invercargill-accommod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75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648075" y="420184"/>
            <a:ext cx="5591175" cy="4766661"/>
          </a:xfrm>
          <a:prstGeom prst="rect">
            <a:avLst/>
          </a:prstGeom>
        </p:spPr>
        <p:txBody>
          <a:bodyPr/>
          <a:lst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514600" indent="0">
              <a:buFont typeface="Wingdings 2" pitchFamily="18" charset="2"/>
              <a:buNone/>
            </a:pPr>
            <a:endParaRPr lang="en-US" sz="3000" dirty="0" smtClean="0">
              <a:latin typeface="Arial" pitchFamily="-64" charset="0"/>
              <a:ea typeface="ＭＳ Ｐゴシック" pitchFamily="-64" charset="-128"/>
            </a:endParaRPr>
          </a:p>
          <a:p>
            <a:pPr marL="2514600" indent="0">
              <a:buFont typeface="Wingdings 2" pitchFamily="18" charset="2"/>
              <a:buNone/>
            </a:pPr>
            <a:endParaRPr lang="en-US" sz="3000" dirty="0" smtClean="0">
              <a:latin typeface="Arial" pitchFamily="-64" charset="0"/>
              <a:ea typeface="ＭＳ Ｐゴシック" pitchFamily="-64" charset="-128"/>
            </a:endParaRPr>
          </a:p>
          <a:p>
            <a:pPr marL="1143000" indent="0">
              <a:buFont typeface="Wingdings 2" pitchFamily="18" charset="2"/>
              <a:buNone/>
            </a:pPr>
            <a:r>
              <a:rPr lang="en-US" sz="4000" dirty="0" smtClean="0">
                <a:solidFill>
                  <a:schemeClr val="bg1"/>
                </a:solidFill>
                <a:latin typeface="+mj-lt"/>
                <a:ea typeface="ＭＳ Ｐゴシック" pitchFamily="-64" charset="-128"/>
              </a:rPr>
              <a:t>  DSUE v. CST</a:t>
            </a:r>
          </a:p>
          <a:p>
            <a:pPr marL="2286000" indent="0">
              <a:buFont typeface="Wingdings 2" pitchFamily="18" charset="2"/>
              <a:buNone/>
            </a:pPr>
            <a:r>
              <a:rPr lang="en-US" sz="4000" dirty="0" smtClean="0">
                <a:solidFill>
                  <a:schemeClr val="bg1"/>
                </a:solidFill>
                <a:latin typeface="+mj-lt"/>
                <a:ea typeface="ＭＳ Ｐゴシック" pitchFamily="-64" charset="-128"/>
              </a:rPr>
              <a:t>  or</a:t>
            </a:r>
          </a:p>
          <a:p>
            <a:pPr marL="0" indent="0">
              <a:buFont typeface="Wingdings 2" pitchFamily="18" charset="2"/>
              <a:buNone/>
            </a:pPr>
            <a:r>
              <a:rPr lang="en-US" sz="4000" dirty="0" smtClean="0">
                <a:solidFill>
                  <a:schemeClr val="bg1"/>
                </a:solidFill>
                <a:latin typeface="+mj-lt"/>
                <a:ea typeface="ＭＳ Ｐゴシック" pitchFamily="-64" charset="-128"/>
              </a:rPr>
              <a:t>  Income Tax v. Estate Tax</a:t>
            </a:r>
          </a:p>
        </p:txBody>
      </p:sp>
    </p:spTree>
    <p:extLst>
      <p:ext uri="{BB962C8B-B14F-4D97-AF65-F5344CB8AC3E}">
        <p14:creationId xmlns:p14="http://schemas.microsoft.com/office/powerpoint/2010/main" val="22746445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8143875" cy="5486400"/>
          </a:xfrm>
          <a:prstGeom prst="rect">
            <a:avLst/>
          </a:prstGeom>
        </p:spPr>
        <p:txBody>
          <a:bodyPr>
            <a:normAutofit/>
          </a:bodyPr>
          <a:lstStyle/>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Asset protection (generally not available using DSUE)</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Appreciation exempt from surviving spouse’s estate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(but no step-up)</a:t>
            </a:r>
          </a:p>
          <a:p>
            <a:pPr marL="365760" lvl="1" indent="-283464">
              <a:lnSpc>
                <a:spcPct val="9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GST protection</a:t>
            </a:r>
          </a:p>
          <a:p>
            <a:pPr marL="539496" lvl="2">
              <a:lnSpc>
                <a:spcPct val="8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Advantages of CST</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2" descr="http://www.chan-naylor.com.au/uploads/62378/ufiles/istock_000005125394xsmallhouse_in_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791" y="2514600"/>
            <a:ext cx="5080212"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744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066800"/>
            <a:ext cx="7726680" cy="5181600"/>
          </a:xfrm>
          <a:prstGeom prst="rect">
            <a:avLst/>
          </a:prstGeom>
        </p:spPr>
        <p:txBody>
          <a:bodyPr>
            <a:normAutofit/>
          </a:bodyPr>
          <a:lstStyle/>
          <a:p>
            <a:pPr marL="82296" lvl="1">
              <a:lnSpc>
                <a:spcPct val="8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Advantages of DSUE Election</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2" name="Rectangle 1"/>
          <p:cNvSpPr/>
          <p:nvPr/>
        </p:nvSpPr>
        <p:spPr>
          <a:xfrm>
            <a:off x="2286000" y="1443841"/>
            <a:ext cx="4572000" cy="3970318"/>
          </a:xfrm>
          <a:prstGeom prst="rect">
            <a:avLst/>
          </a:prstGeom>
        </p:spPr>
        <p:txBody>
          <a:bodyPr>
            <a:spAutoFit/>
          </a:bodyPr>
          <a:lstStyle/>
          <a:p>
            <a:r>
              <a:rPr lang="en-US" dirty="0"/>
              <a:t>Get a second basis step-up at surviving spouse’s death</a:t>
            </a:r>
          </a:p>
          <a:p>
            <a:r>
              <a:rPr lang="en-US" dirty="0"/>
              <a:t>Ultimate Federal and state capital gains tax savings</a:t>
            </a:r>
          </a:p>
          <a:p>
            <a:r>
              <a:rPr lang="en-US" dirty="0"/>
              <a:t>Lower administrative expenses</a:t>
            </a:r>
          </a:p>
          <a:p>
            <a:r>
              <a:rPr lang="en-US" dirty="0"/>
              <a:t>Allows for spousal rollover of IRA/retirement plan assets</a:t>
            </a:r>
          </a:p>
          <a:p>
            <a:r>
              <a:rPr lang="en-US" dirty="0"/>
              <a:t>Allows for stretch IRA for non-spousal beneficiaries</a:t>
            </a:r>
          </a:p>
          <a:p>
            <a:r>
              <a:rPr lang="en-US" dirty="0"/>
              <a:t>Control/GPA (limited for retirement plan assets)</a:t>
            </a:r>
          </a:p>
          <a:p>
            <a:r>
              <a:rPr lang="en-US" dirty="0"/>
              <a:t>Income subject to individual tax brackets, not condensed trust brackets</a:t>
            </a:r>
          </a:p>
          <a:p>
            <a:r>
              <a:rPr lang="en-US" dirty="0"/>
              <a:t>Could save/avoid NII tax for same reason</a:t>
            </a:r>
          </a:p>
        </p:txBody>
      </p:sp>
      <p:sp>
        <p:nvSpPr>
          <p:cNvPr id="8" name="Content Placeholder 2"/>
          <p:cNvSpPr txBox="1">
            <a:spLocks/>
          </p:cNvSpPr>
          <p:nvPr/>
        </p:nvSpPr>
        <p:spPr>
          <a:xfrm>
            <a:off x="508680" y="1219200"/>
            <a:ext cx="8178120" cy="4766661"/>
          </a:xfrm>
          <a:prstGeom prst="rect">
            <a:avLst/>
          </a:prstGeom>
        </p:spPr>
        <p:txBody>
          <a:bodyPr/>
          <a:lst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Get a second basis step-up at surviving spouse’s death</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Ultimate Federal and state capital gains tax savings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Lower administrative expenses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Allows for spousal rollover of IRA/retirement plan assets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Allows for stretch IRA for non-spousal beneficiaries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Control/GPA (limited for retirement plan assets)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Income subject to individual tax brackets, not condensed trust brackets</a:t>
            </a:r>
          </a:p>
          <a:p>
            <a:pPr marL="365760" lvl="1" indent="-283464" eaLnBrk="1" hangingPunct="1">
              <a:lnSpc>
                <a:spcPct val="90000"/>
              </a:lnSpc>
              <a:spcBef>
                <a:spcPts val="300"/>
              </a:spcBef>
              <a:spcAft>
                <a:spcPts val="1000"/>
              </a:spcAft>
              <a:buClr>
                <a:srgbClr val="8C0945"/>
              </a:buClr>
              <a:buSzPct val="80000"/>
              <a:buFont typeface="Wingdings 2"/>
              <a:buChar char=""/>
              <a:defRPr/>
            </a:pPr>
            <a:r>
              <a:rPr lang="en-US" dirty="0">
                <a:solidFill>
                  <a:srgbClr val="080808"/>
                </a:solidFill>
                <a:latin typeface="Calibri" pitchFamily="34" charset="0"/>
                <a:cs typeface="Calibri" pitchFamily="34" charset="0"/>
              </a:rPr>
              <a:t>Could save/avoid NII tax for same reason</a:t>
            </a:r>
          </a:p>
        </p:txBody>
      </p:sp>
    </p:spTree>
    <p:extLst>
      <p:ext uri="{BB962C8B-B14F-4D97-AF65-F5344CB8AC3E}">
        <p14:creationId xmlns:p14="http://schemas.microsoft.com/office/powerpoint/2010/main" val="8252813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0549" y="1143000"/>
            <a:ext cx="8143875" cy="5181600"/>
          </a:xfrm>
          <a:prstGeom prst="rect">
            <a:avLst/>
          </a:prstGeom>
        </p:spPr>
        <p:txBody>
          <a:bodyPr>
            <a:normAutofit lnSpcReduction="10000"/>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 estate tax inclusion at first death</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Included in surviving spouse’s taxable estate</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Assets get a second step-up</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Control-keeps assets in family </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General asset protection</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Can get GST protection with a reverse QTIP </a:t>
            </a:r>
            <a:r>
              <a:rPr lang="en-US" sz="2400" dirty="0" smtClean="0">
                <a:solidFill>
                  <a:srgbClr val="080808"/>
                </a:solidFill>
                <a:latin typeface="Calibri" pitchFamily="34" charset="0"/>
                <a:cs typeface="Calibri" pitchFamily="34" charset="0"/>
              </a:rPr>
              <a:t>election</a:t>
            </a:r>
          </a:p>
          <a:p>
            <a:pPr marL="82296" lvl="1">
              <a:lnSpc>
                <a:spcPct val="80000"/>
              </a:lnSpc>
              <a:spcBef>
                <a:spcPts val="300"/>
              </a:spcBef>
              <a:spcAft>
                <a:spcPts val="1000"/>
              </a:spcAft>
              <a:buClr>
                <a:srgbClr val="8C0945"/>
              </a:buClr>
              <a:buSzPct val="80000"/>
              <a:defRPr/>
            </a:pPr>
            <a:endParaRPr lang="en-US" sz="2400" dirty="0" smtClean="0">
              <a:solidFill>
                <a:srgbClr val="080808"/>
              </a:solidFill>
              <a:latin typeface="Calibri" pitchFamily="34" charset="0"/>
              <a:cs typeface="Calibri" pitchFamily="34" charset="0"/>
            </a:endParaRPr>
          </a:p>
          <a:p>
            <a:pPr marL="82296" lvl="1">
              <a:spcBef>
                <a:spcPts val="300"/>
              </a:spcBef>
              <a:spcAft>
                <a:spcPts val="1000"/>
              </a:spcAft>
              <a:buClr>
                <a:srgbClr val="8C0945"/>
              </a:buClr>
              <a:buSzPct val="80000"/>
              <a:defRPr/>
            </a:pPr>
            <a:r>
              <a:rPr lang="en-US" sz="2400" dirty="0" smtClean="0">
                <a:solidFill>
                  <a:srgbClr val="080808"/>
                </a:solidFill>
                <a:latin typeface="Calibri" pitchFamily="34" charset="0"/>
                <a:cs typeface="Calibri" pitchFamily="34" charset="0"/>
              </a:rPr>
              <a:t>T.D. 9725 – Treasury and IRS intend to provide guidance . . . </a:t>
            </a:r>
          </a:p>
          <a:p>
            <a:pPr marL="82296" lvl="1">
              <a:spcBef>
                <a:spcPts val="300"/>
              </a:spcBef>
              <a:spcAft>
                <a:spcPts val="1000"/>
              </a:spcAft>
              <a:buClr>
                <a:srgbClr val="8C0945"/>
              </a:buClr>
              <a:buSzPct val="80000"/>
              <a:defRPr/>
            </a:pPr>
            <a:r>
              <a:rPr lang="en-US" sz="2400" dirty="0" smtClean="0">
                <a:solidFill>
                  <a:srgbClr val="080808"/>
                </a:solidFill>
                <a:latin typeface="Calibri" pitchFamily="34" charset="0"/>
                <a:cs typeface="Calibri" pitchFamily="34" charset="0"/>
              </a:rPr>
              <a:t>Whether a QTIP election made under Section 2056(b)(7) may be disregarded and treated as null and void when an executor has elected portability of the DSUE amount under Section 2010(c)(5)(A). Also, see Rev. Proc. 2001-38.</a:t>
            </a: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Using a QTIP Trust</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27845158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8143875" cy="5181600"/>
          </a:xfrm>
          <a:prstGeom prst="rect">
            <a:avLst/>
          </a:prstGeom>
        </p:spPr>
        <p:txBody>
          <a:bodyPr>
            <a:normAutofit/>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smtClean="0">
                <a:solidFill>
                  <a:srgbClr val="080808"/>
                </a:solidFill>
                <a:latin typeface="Calibri" pitchFamily="34" charset="0"/>
                <a:cs typeface="Calibri" pitchFamily="34" charset="0"/>
              </a:rPr>
              <a:t>Each </a:t>
            </a:r>
            <a:r>
              <a:rPr lang="en-US" sz="2400" dirty="0">
                <a:solidFill>
                  <a:srgbClr val="080808"/>
                </a:solidFill>
                <a:latin typeface="Calibri" pitchFamily="34" charset="0"/>
                <a:cs typeface="Calibri" pitchFamily="34" charset="0"/>
              </a:rPr>
              <a:t>spouse owns half the property</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DSUE is not as much of an issue</a:t>
            </a:r>
          </a:p>
          <a:p>
            <a:pPr marL="539496" lvl="2">
              <a:lnSpc>
                <a:spcPct val="8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Community </a:t>
            </a:r>
            <a:r>
              <a:rPr lang="en-US" sz="3200" dirty="0" smtClean="0">
                <a:solidFill>
                  <a:srgbClr val="8C0945"/>
                </a:solidFill>
                <a:effectLst>
                  <a:outerShdw blurRad="50000" dist="30000" dir="5400000" algn="tl" rotWithShape="0">
                    <a:srgbClr val="000000">
                      <a:alpha val="30000"/>
                    </a:srgbClr>
                  </a:outerShdw>
                </a:effectLst>
                <a:latin typeface="+mj-lt"/>
                <a:ea typeface="+mj-ea"/>
                <a:cs typeface="+mj-cs"/>
              </a:rPr>
              <a:t>Property</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4" descr="https://www.mydivorcepapers.com/blog/wp-content/uploads/2012/09/community-prop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557" y="3190409"/>
            <a:ext cx="4801247"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282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7153276" cy="5181600"/>
          </a:xfrm>
          <a:prstGeom prst="rect">
            <a:avLst/>
          </a:prstGeom>
        </p:spPr>
        <p:txBody>
          <a:bodyPr>
            <a:normAutofit/>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DSUE (portability) is a federal concept</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States have not yet adopted portability election statutes</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May need to be creative in states where estate exclusion is less than the Federal amount</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pl-PL" sz="2400" dirty="0">
                <a:solidFill>
                  <a:srgbClr val="080808"/>
                </a:solidFill>
                <a:latin typeface="Calibri" pitchFamily="34" charset="0"/>
                <a:cs typeface="Calibri" pitchFamily="34" charset="0"/>
              </a:rPr>
              <a:t>NJ - $675,000</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pl-PL" sz="2400" dirty="0">
                <a:solidFill>
                  <a:srgbClr val="080808"/>
                </a:solidFill>
                <a:latin typeface="Calibri" pitchFamily="34" charset="0"/>
                <a:cs typeface="Calibri" pitchFamily="34" charset="0"/>
              </a:rPr>
              <a:t>MD - $</a:t>
            </a:r>
            <a:r>
              <a:rPr lang="pl-PL" sz="2400" dirty="0" smtClean="0">
                <a:solidFill>
                  <a:srgbClr val="080808"/>
                </a:solidFill>
                <a:latin typeface="Calibri" pitchFamily="34" charset="0"/>
                <a:cs typeface="Calibri" pitchFamily="34" charset="0"/>
              </a:rPr>
              <a:t>1,</a:t>
            </a:r>
            <a:r>
              <a:rPr lang="en-US" sz="2400" dirty="0" smtClean="0">
                <a:solidFill>
                  <a:srgbClr val="080808"/>
                </a:solidFill>
                <a:latin typeface="Calibri" pitchFamily="34" charset="0"/>
                <a:cs typeface="Calibri" pitchFamily="34" charset="0"/>
              </a:rPr>
              <a:t>500</a:t>
            </a:r>
            <a:r>
              <a:rPr lang="pl-PL" sz="2400" dirty="0" smtClean="0">
                <a:solidFill>
                  <a:srgbClr val="080808"/>
                </a:solidFill>
                <a:latin typeface="Calibri" pitchFamily="34" charset="0"/>
                <a:cs typeface="Calibri" pitchFamily="34" charset="0"/>
              </a:rPr>
              <a:t>,000</a:t>
            </a:r>
            <a:r>
              <a:rPr lang="en-US" sz="2400" dirty="0" smtClean="0">
                <a:solidFill>
                  <a:srgbClr val="080808"/>
                </a:solidFill>
                <a:latin typeface="Calibri" pitchFamily="34" charset="0"/>
                <a:cs typeface="Calibri" pitchFamily="34" charset="0"/>
              </a:rPr>
              <a:t> in 2015 (will match federal amount by 2019)</a:t>
            </a:r>
            <a:endParaRPr lang="pl-PL" sz="2400" dirty="0">
              <a:solidFill>
                <a:srgbClr val="080808"/>
              </a:solidFill>
              <a:latin typeface="Calibri" pitchFamily="34" charset="0"/>
              <a:cs typeface="Calibri" pitchFamily="34" charset="0"/>
            </a:endParaRPr>
          </a:p>
          <a:p>
            <a:pPr marL="822960" lvl="1" indent="-283464">
              <a:lnSpc>
                <a:spcPct val="80000"/>
              </a:lnSpc>
              <a:spcBef>
                <a:spcPts val="300"/>
              </a:spcBef>
              <a:spcAft>
                <a:spcPts val="1000"/>
              </a:spcAft>
              <a:buClr>
                <a:srgbClr val="8C0945"/>
              </a:buClr>
              <a:buSzPct val="80000"/>
              <a:buFont typeface="Courier New" pitchFamily="49" charset="0"/>
              <a:buChar char="o"/>
              <a:defRPr/>
            </a:pPr>
            <a:r>
              <a:rPr lang="pl-PL" sz="2400" dirty="0">
                <a:solidFill>
                  <a:srgbClr val="080808"/>
                </a:solidFill>
                <a:latin typeface="Calibri" pitchFamily="34" charset="0"/>
                <a:cs typeface="Calibri" pitchFamily="34" charset="0"/>
              </a:rPr>
              <a:t>PA - $0</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Use of CST to protect assets up to state exclusion</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Use of Marital Trust followed by gift to children’s trust by surviving spouse (could have limited benefits in states such as CT and PA)</a:t>
            </a:r>
          </a:p>
          <a:p>
            <a:pPr marL="539496" lvl="2">
              <a:lnSpc>
                <a:spcPct val="8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State Death Taxes</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3543117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066800"/>
            <a:ext cx="8067675" cy="5334000"/>
          </a:xfrm>
          <a:prstGeom prst="rect">
            <a:avLst/>
          </a:prstGeom>
        </p:spPr>
        <p:txBody>
          <a:bodyPr>
            <a:normAutofit/>
          </a:bodyPr>
          <a:lstStyle/>
          <a:p>
            <a:pPr marL="365760" lvl="1"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Tried to equalize estates</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Didn’t always know who would die first</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Some assets could not be re-titled</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Re-titling in separate names could create creditor issues</a:t>
            </a:r>
          </a:p>
          <a:p>
            <a:pPr marL="365760" lvl="1"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Each spouse created identical wills/trusts</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Creating a credit-shelter trust</a:t>
            </a:r>
          </a:p>
          <a:p>
            <a:pPr marL="822960" lvl="1" indent="-283464">
              <a:lnSpc>
                <a:spcPct val="80000"/>
              </a:lnSpc>
              <a:spcBef>
                <a:spcPts val="200"/>
              </a:spcBef>
              <a:spcAft>
                <a:spcPts val="500"/>
              </a:spcAft>
              <a:buClr>
                <a:srgbClr val="8C0945"/>
              </a:buClr>
              <a:buSzPct val="80000"/>
              <a:buFont typeface="Courier New" pitchFamily="49" charset="0"/>
              <a:buChar char="o"/>
              <a:defRPr/>
            </a:pPr>
            <a:r>
              <a:rPr lang="en-US" sz="2400" dirty="0">
                <a:solidFill>
                  <a:srgbClr val="080808"/>
                </a:solidFill>
                <a:latin typeface="Calibri" pitchFamily="34" charset="0"/>
                <a:cs typeface="Calibri" pitchFamily="34" charset="0"/>
              </a:rPr>
              <a:t>Creating a marital trust</a:t>
            </a: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4" name="Title 1"/>
          <p:cNvSpPr txBox="1">
            <a:spLocks/>
          </p:cNvSpPr>
          <p:nvPr/>
        </p:nvSpPr>
        <p:spPr>
          <a:xfrm>
            <a:off x="619125" y="381000"/>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Conventional</a:t>
            </a:r>
            <a:r>
              <a:rPr kumimoji="0" lang="en-US" sz="36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Planning Prior to 2011</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2" descr="C:\Users\agreenwood\Desktop\BN-FE242_1024es_J_201410231507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015" y="3962400"/>
            <a:ext cx="343078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259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143000"/>
            <a:ext cx="8143875" cy="5181600"/>
          </a:xfrm>
          <a:prstGeom prst="rect">
            <a:avLst/>
          </a:prstGeom>
        </p:spPr>
        <p:txBody>
          <a:bodyPr>
            <a:normAutofit/>
          </a:bodyPr>
          <a:lstStyle/>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Allows for marital deduction for bequeathed property passing to a surviving spouse who is not a U.S. Citizen</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Estate tax is generally imposed under Section 2056A when distributions are made from the trust</a:t>
            </a:r>
          </a:p>
          <a:p>
            <a:pPr marL="365760" lvl="1" indent="-283464">
              <a:lnSpc>
                <a:spcPct val="80000"/>
              </a:lnSpc>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If DSUE amount </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smtClean="0">
                <a:solidFill>
                  <a:srgbClr val="080808"/>
                </a:solidFill>
                <a:latin typeface="Calibri" pitchFamily="34" charset="0"/>
                <a:cs typeface="Calibri" pitchFamily="34" charset="0"/>
              </a:rPr>
              <a:t>Executor determines a preliminary DSUE amount</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smtClean="0">
                <a:solidFill>
                  <a:srgbClr val="080808"/>
                </a:solidFill>
                <a:latin typeface="Calibri" pitchFamily="34" charset="0"/>
                <a:cs typeface="Calibri" pitchFamily="34" charset="0"/>
              </a:rPr>
              <a:t>Decreases as Section 2056A distributions are made</a:t>
            </a:r>
          </a:p>
          <a:p>
            <a:pPr marL="822960" lvl="1" indent="-283464">
              <a:lnSpc>
                <a:spcPct val="80000"/>
              </a:lnSpc>
              <a:spcBef>
                <a:spcPts val="300"/>
              </a:spcBef>
              <a:spcAft>
                <a:spcPts val="1000"/>
              </a:spcAft>
              <a:buClr>
                <a:srgbClr val="8C0945"/>
              </a:buClr>
              <a:buSzPct val="80000"/>
              <a:buFont typeface="Courier New" pitchFamily="49" charset="0"/>
              <a:buChar char="o"/>
              <a:defRPr/>
            </a:pPr>
            <a:r>
              <a:rPr lang="en-US" sz="2400" dirty="0" smtClean="0">
                <a:solidFill>
                  <a:srgbClr val="080808"/>
                </a:solidFill>
                <a:latin typeface="Calibri" pitchFamily="34" charset="0"/>
                <a:cs typeface="Calibri" pitchFamily="34" charset="0"/>
              </a:rPr>
              <a:t>Not available to the surviving spouse against tax on lifetime gifts since final determination of DSUE is postponed until death of surviving spouse or termination of QDOT</a:t>
            </a:r>
            <a:endParaRPr lang="pl-PL" sz="2400" dirty="0">
              <a:solidFill>
                <a:srgbClr val="080808"/>
              </a:solidFill>
              <a:latin typeface="Calibri" pitchFamily="34" charset="0"/>
              <a:cs typeface="Calibri" pitchFamily="34" charset="0"/>
            </a:endParaRPr>
          </a:p>
          <a:p>
            <a:pPr marL="539496" lvl="2">
              <a:lnSpc>
                <a:spcPct val="80000"/>
              </a:lnSpc>
              <a:spcBef>
                <a:spcPts val="300"/>
              </a:spcBef>
              <a:spcAft>
                <a:spcPts val="1000"/>
              </a:spcAft>
              <a:buClr>
                <a:srgbClr val="8C0945"/>
              </a:buClr>
              <a:buSzPct val="80000"/>
              <a:defRPr/>
            </a:pPr>
            <a:endParaRPr lang="en-US" sz="2400" dirty="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Qualified Domestic Trust (QDOT)	</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11768203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447800" y="228600"/>
            <a:ext cx="7499350" cy="5029200"/>
          </a:xfrm>
          <a:prstGeom prst="rect">
            <a:avLst/>
          </a:prstGeom>
        </p:spPr>
        <p:txBody>
          <a:bodyPr anchor="ctr">
            <a:normAutofit fontScale="47500" lnSpcReduction="20000"/>
          </a:bodyPr>
          <a:lstStyle/>
          <a:p>
            <a:pPr>
              <a:buNone/>
            </a:pPr>
            <a:endParaRPr kumimoji="0" lang="en-US" sz="79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a:p>
            <a:pPr>
              <a:buNone/>
            </a:pPr>
            <a:endParaRPr lang="en-US" sz="7900" dirty="0">
              <a:solidFill>
                <a:srgbClr val="8C0945"/>
              </a:solidFill>
              <a:effectLst>
                <a:outerShdw blurRad="50000" dist="30000" dir="5400000" algn="tl" rotWithShape="0">
                  <a:srgbClr val="000000">
                    <a:alpha val="30000"/>
                  </a:srgbClr>
                </a:outerShdw>
              </a:effectLst>
              <a:latin typeface="+mj-lt"/>
              <a:ea typeface="+mj-ea"/>
              <a:cs typeface="+mj-cs"/>
            </a:endParaRPr>
          </a:p>
          <a:p>
            <a:pPr>
              <a:buNone/>
            </a:pPr>
            <a:endParaRPr kumimoji="0" lang="en-US" sz="79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a:p>
            <a:pPr>
              <a:buNone/>
            </a:pPr>
            <a:endParaRPr lang="en-US" sz="7900" dirty="0">
              <a:solidFill>
                <a:srgbClr val="8C0945"/>
              </a:solidFill>
              <a:effectLst>
                <a:outerShdw blurRad="50000" dist="30000" dir="5400000" algn="tl" rotWithShape="0">
                  <a:srgbClr val="000000">
                    <a:alpha val="30000"/>
                  </a:srgbClr>
                </a:outerShdw>
              </a:effectLst>
              <a:latin typeface="+mj-lt"/>
              <a:ea typeface="+mj-ea"/>
              <a:cs typeface="+mj-cs"/>
            </a:endParaRPr>
          </a:p>
          <a:p>
            <a:pPr>
              <a:buNone/>
            </a:pPr>
            <a:r>
              <a:rPr kumimoji="0" lang="en-US" sz="137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Questions?</a:t>
            </a:r>
          </a:p>
          <a:p>
            <a:pPr>
              <a:buNone/>
            </a:pPr>
            <a:endParaRPr lang="en-US" sz="6000" dirty="0" smtClean="0">
              <a:solidFill>
                <a:srgbClr val="8C0945"/>
              </a:solidFill>
              <a:effectLst>
                <a:outerShdw blurRad="50000" dist="30000" dir="5400000" algn="tl" rotWithShape="0">
                  <a:srgbClr val="000000">
                    <a:alpha val="30000"/>
                  </a:srgbClr>
                </a:outerShdw>
              </a:effectLst>
              <a:latin typeface="+mj-lt"/>
              <a:ea typeface="+mj-ea"/>
              <a:cs typeface="+mj-cs"/>
            </a:endParaRPr>
          </a:p>
          <a:p>
            <a:pPr>
              <a:buNone/>
            </a:pPr>
            <a:endParaRPr lang="en-US" sz="6000" dirty="0">
              <a:solidFill>
                <a:srgbClr val="8C0945"/>
              </a:solidFill>
              <a:effectLst>
                <a:outerShdw blurRad="50000" dist="30000" dir="5400000" algn="tl" rotWithShape="0">
                  <a:srgbClr val="000000">
                    <a:alpha val="30000"/>
                  </a:srgbClr>
                </a:outerShdw>
              </a:effectLst>
              <a:latin typeface="+mj-lt"/>
              <a:ea typeface="+mj-ea"/>
              <a:cs typeface="+mj-cs"/>
            </a:endParaRPr>
          </a:p>
          <a:p>
            <a:pPr>
              <a:buNone/>
            </a:pPr>
            <a:endParaRPr lang="en-US" sz="7700" dirty="0">
              <a:solidFill>
                <a:srgbClr val="8C0945"/>
              </a:solidFill>
              <a:effectLst>
                <a:outerShdw blurRad="50000" dist="30000" dir="5400000" algn="tl" rotWithShape="0">
                  <a:srgbClr val="000000">
                    <a:alpha val="30000"/>
                  </a:srgbClr>
                </a:outerShdw>
              </a:effectLst>
              <a:latin typeface="+mj-lt"/>
              <a:ea typeface="+mj-ea"/>
              <a:cs typeface="+mj-cs"/>
            </a:endParaRPr>
          </a:p>
          <a:p>
            <a:pPr>
              <a:buNone/>
            </a:pPr>
            <a:endParaRPr lang="en-US" sz="3600" dirty="0" smtClean="0">
              <a:solidFill>
                <a:srgbClr val="8C0945"/>
              </a:solidFill>
              <a:effectLst>
                <a:outerShdw blurRad="50000" dist="30000" dir="5400000" algn="tl" rotWithShape="0">
                  <a:srgbClr val="000000">
                    <a:alpha val="30000"/>
                  </a:srgbClr>
                </a:outerShdw>
              </a:effectLst>
              <a:latin typeface="+mj-lt"/>
              <a:ea typeface="+mj-ea"/>
              <a:cs typeface="+mj-cs"/>
            </a:endParaRPr>
          </a:p>
          <a:p>
            <a:pPr>
              <a:buNone/>
            </a:pPr>
            <a:endParaRPr lang="en-US" sz="6000" dirty="0" smtClean="0">
              <a:solidFill>
                <a:srgbClr val="8C0945"/>
              </a:solidFill>
              <a:effectLst>
                <a:outerShdw blurRad="38100" dist="38100" dir="2700000" algn="tl">
                  <a:srgbClr val="000000">
                    <a:alpha val="43137"/>
                  </a:srgbClr>
                </a:outerShdw>
              </a:effectLst>
              <a:latin typeface="+mj-lt"/>
              <a:cs typeface="Calibri"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1"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a:r>
            <a:br>
              <a:rPr kumimoji="0" lang="en-US" sz="4300" b="0" i="1"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br>
            <a:endParaRPr kumimoji="0" lang="en-US" sz="4300" b="0" i="1" u="none" strike="noStrike" kern="1200" cap="none" spc="0" normalizeH="0" baseline="0" noProof="0" dirty="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5" descr="BLS_Logo_final_4Office.png"/>
          <p:cNvPicPr>
            <a:picLocks noChangeAspect="1"/>
          </p:cNvPicPr>
          <p:nvPr/>
        </p:nvPicPr>
        <p:blipFill>
          <a:blip r:embed="rId2" cstate="print"/>
          <a:stretch>
            <a:fillRect/>
          </a:stretch>
        </p:blipFill>
        <p:spPr>
          <a:xfrm>
            <a:off x="5486400" y="5486400"/>
            <a:ext cx="3276600" cy="1041217"/>
          </a:xfrm>
          <a:prstGeom prst="rect">
            <a:avLst/>
          </a:prstGeom>
        </p:spPr>
      </p:pic>
      <p:sp>
        <p:nvSpPr>
          <p:cNvPr id="5" name="Rectangle 4"/>
          <p:cNvSpPr/>
          <p:nvPr/>
        </p:nvSpPr>
        <p:spPr>
          <a:xfrm>
            <a:off x="0" y="0"/>
            <a:ext cx="1295400" cy="6858000"/>
          </a:xfrm>
          <a:prstGeom prst="rect">
            <a:avLst/>
          </a:prstGeom>
          <a:gradFill flip="none" rotWithShape="1">
            <a:gsLst>
              <a:gs pos="34000">
                <a:srgbClr val="8C0945"/>
              </a:gs>
              <a:gs pos="50000">
                <a:srgbClr val="C00000">
                  <a:lumMod val="20000"/>
                  <a:lumOff val="80000"/>
                  <a:shade val="67500"/>
                  <a:satMod val="115000"/>
                </a:srgbClr>
              </a:gs>
              <a:gs pos="100000">
                <a:srgbClr val="C00000">
                  <a:lumMod val="20000"/>
                  <a:lumOff val="80000"/>
                  <a:shade val="100000"/>
                  <a:satMod val="115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p:txBody>
      </p:sp>
    </p:spTree>
    <p:extLst>
      <p:ext uri="{BB962C8B-B14F-4D97-AF65-F5344CB8AC3E}">
        <p14:creationId xmlns:p14="http://schemas.microsoft.com/office/powerpoint/2010/main" val="1500484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5" y="1066800"/>
            <a:ext cx="7726680" cy="5334000"/>
          </a:xfrm>
          <a:prstGeom prst="rect">
            <a:avLst/>
          </a:prstGeom>
        </p:spPr>
        <p:txBody>
          <a:bodyPr>
            <a:normAutofit/>
          </a:bodyPr>
          <a:lstStyle/>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4" name="Title 1"/>
          <p:cNvSpPr txBox="1">
            <a:spLocks/>
          </p:cNvSpPr>
          <p:nvPr/>
        </p:nvSpPr>
        <p:spPr>
          <a:xfrm>
            <a:off x="619125" y="381000"/>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rgbClr val="8C0945"/>
                </a:solidFill>
                <a:effectLst>
                  <a:outerShdw blurRad="50000" dist="30000" dir="5400000" algn="tl" rotWithShape="0">
                    <a:srgbClr val="000000">
                      <a:alpha val="30000"/>
                    </a:srgbClr>
                  </a:outerShdw>
                </a:effectLst>
                <a:latin typeface="+mj-lt"/>
                <a:ea typeface="+mj-ea"/>
                <a:cs typeface="+mj-cs"/>
              </a:rPr>
              <a:t>Conventional Planning Prior to 2011</a:t>
            </a:r>
            <a:endParaRPr kumimoji="0" lang="en-US" sz="36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7" name="TextBox 6"/>
          <p:cNvSpPr txBox="1"/>
          <p:nvPr/>
        </p:nvSpPr>
        <p:spPr>
          <a:xfrm>
            <a:off x="337808" y="1902749"/>
            <a:ext cx="1735756" cy="646331"/>
          </a:xfrm>
          <a:prstGeom prst="rect">
            <a:avLst/>
          </a:prstGeom>
          <a:noFill/>
        </p:spPr>
        <p:txBody>
          <a:bodyPr vert="horz" wrap="square" rtlCol="0">
            <a:spAutoFit/>
          </a:bodyPr>
          <a:lstStyle/>
          <a:p>
            <a:pPr algn="ctr"/>
            <a:r>
              <a:rPr lang="en-US" dirty="0" smtClean="0">
                <a:solidFill>
                  <a:srgbClr val="080808"/>
                </a:solidFill>
                <a:latin typeface="+mj-lt"/>
              </a:rPr>
              <a:t>Funded up to exclusion limit</a:t>
            </a:r>
            <a:endParaRPr lang="en-US" dirty="0">
              <a:solidFill>
                <a:srgbClr val="080808"/>
              </a:solidFill>
              <a:latin typeface="+mj-lt"/>
            </a:endParaRPr>
          </a:p>
        </p:txBody>
      </p:sp>
      <p:sp>
        <p:nvSpPr>
          <p:cNvPr id="8" name="Rectangle 7"/>
          <p:cNvSpPr/>
          <p:nvPr/>
        </p:nvSpPr>
        <p:spPr>
          <a:xfrm>
            <a:off x="508681" y="3200621"/>
            <a:ext cx="1394010"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753271" y="3676447"/>
            <a:ext cx="904827" cy="1015663"/>
          </a:xfrm>
          <a:prstGeom prst="rect">
            <a:avLst/>
          </a:prstGeom>
          <a:noFill/>
        </p:spPr>
        <p:txBody>
          <a:bodyPr vert="horz" wrap="square" rtlCol="0">
            <a:spAutoFit/>
          </a:bodyPr>
          <a:lstStyle/>
          <a:p>
            <a:pPr algn="ctr"/>
            <a:r>
              <a:rPr lang="en-US" sz="2000" dirty="0" smtClean="0">
                <a:latin typeface="+mj-lt"/>
              </a:rPr>
              <a:t>Estate of </a:t>
            </a:r>
            <a:br>
              <a:rPr lang="en-US" sz="2000" dirty="0" smtClean="0">
                <a:latin typeface="+mj-lt"/>
              </a:rPr>
            </a:br>
            <a:r>
              <a:rPr lang="en-US" sz="2000" dirty="0" smtClean="0">
                <a:latin typeface="+mj-lt"/>
              </a:rPr>
              <a:t>H</a:t>
            </a:r>
            <a:endParaRPr lang="en-US" sz="2000" dirty="0">
              <a:latin typeface="+mj-lt"/>
            </a:endParaRPr>
          </a:p>
        </p:txBody>
      </p:sp>
      <p:cxnSp>
        <p:nvCxnSpPr>
          <p:cNvPr id="10" name="Straight Arrow Connector 9"/>
          <p:cNvCxnSpPr/>
          <p:nvPr/>
        </p:nvCxnSpPr>
        <p:spPr>
          <a:xfrm flipV="1">
            <a:off x="1205686" y="2102804"/>
            <a:ext cx="1611405" cy="101908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rot="16200000">
            <a:off x="3967018" y="614215"/>
            <a:ext cx="886695" cy="2946401"/>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3957951" y="1902749"/>
            <a:ext cx="904827" cy="430887"/>
          </a:xfrm>
          <a:prstGeom prst="rect">
            <a:avLst/>
          </a:prstGeom>
          <a:noFill/>
        </p:spPr>
        <p:txBody>
          <a:bodyPr vert="horz" wrap="square" rtlCol="0">
            <a:spAutoFit/>
          </a:bodyPr>
          <a:lstStyle/>
          <a:p>
            <a:pPr algn="ctr"/>
            <a:r>
              <a:rPr lang="en-US" sz="2200" dirty="0">
                <a:latin typeface="+mj-lt"/>
              </a:rPr>
              <a:t>CST</a:t>
            </a:r>
          </a:p>
        </p:txBody>
      </p:sp>
      <p:sp>
        <p:nvSpPr>
          <p:cNvPr id="13" name="TextBox 12"/>
          <p:cNvSpPr txBox="1"/>
          <p:nvPr/>
        </p:nvSpPr>
        <p:spPr>
          <a:xfrm>
            <a:off x="4082810" y="2854036"/>
            <a:ext cx="904827" cy="369332"/>
          </a:xfrm>
          <a:prstGeom prst="rect">
            <a:avLst/>
          </a:prstGeom>
          <a:noFill/>
        </p:spPr>
        <p:txBody>
          <a:bodyPr vert="horz" wrap="square" rtlCol="0">
            <a:spAutoFit/>
          </a:bodyPr>
          <a:lstStyle/>
          <a:p>
            <a:pPr algn="ctr"/>
            <a:r>
              <a:rPr lang="en-US" dirty="0">
                <a:solidFill>
                  <a:srgbClr val="080808"/>
                </a:solidFill>
                <a:latin typeface="+mj-lt"/>
              </a:rPr>
              <a:t>Income</a:t>
            </a:r>
          </a:p>
        </p:txBody>
      </p:sp>
      <p:sp>
        <p:nvSpPr>
          <p:cNvPr id="14" name="TextBox 13"/>
          <p:cNvSpPr txBox="1"/>
          <p:nvPr/>
        </p:nvSpPr>
        <p:spPr>
          <a:xfrm>
            <a:off x="5980383" y="2854034"/>
            <a:ext cx="904827" cy="369332"/>
          </a:xfrm>
          <a:prstGeom prst="rect">
            <a:avLst/>
          </a:prstGeom>
          <a:noFill/>
        </p:spPr>
        <p:txBody>
          <a:bodyPr vert="horz" wrap="square" rtlCol="0">
            <a:spAutoFit/>
          </a:bodyPr>
          <a:lstStyle/>
          <a:p>
            <a:pPr algn="ctr"/>
            <a:r>
              <a:rPr lang="en-US" dirty="0">
                <a:solidFill>
                  <a:srgbClr val="080808"/>
                </a:solidFill>
                <a:latin typeface="+mj-lt"/>
              </a:rPr>
              <a:t>HEMS</a:t>
            </a:r>
          </a:p>
        </p:txBody>
      </p:sp>
      <p:sp>
        <p:nvSpPr>
          <p:cNvPr id="15" name="Oval 14"/>
          <p:cNvSpPr/>
          <p:nvPr/>
        </p:nvSpPr>
        <p:spPr>
          <a:xfrm>
            <a:off x="4814461" y="3745562"/>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3810338" y="4184278"/>
            <a:ext cx="904827" cy="369332"/>
          </a:xfrm>
          <a:prstGeom prst="rect">
            <a:avLst/>
          </a:prstGeom>
          <a:noFill/>
        </p:spPr>
        <p:txBody>
          <a:bodyPr vert="horz" wrap="square" rtlCol="0">
            <a:spAutoFit/>
          </a:bodyPr>
          <a:lstStyle/>
          <a:p>
            <a:pPr algn="ctr"/>
            <a:r>
              <a:rPr lang="en-US" dirty="0">
                <a:solidFill>
                  <a:srgbClr val="080808"/>
                </a:solidFill>
                <a:latin typeface="+mj-lt"/>
              </a:rPr>
              <a:t>or</a:t>
            </a:r>
          </a:p>
        </p:txBody>
      </p:sp>
      <p:cxnSp>
        <p:nvCxnSpPr>
          <p:cNvPr id="17" name="Straight Connector 16"/>
          <p:cNvCxnSpPr/>
          <p:nvPr/>
        </p:nvCxnSpPr>
        <p:spPr>
          <a:xfrm>
            <a:off x="1902691" y="4541336"/>
            <a:ext cx="1221509" cy="0"/>
          </a:xfrm>
          <a:prstGeom prst="line">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731491" y="4541336"/>
            <a:ext cx="997527"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937165" y="4392002"/>
            <a:ext cx="794327"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TextBox 19"/>
          <p:cNvSpPr txBox="1"/>
          <p:nvPr/>
        </p:nvSpPr>
        <p:spPr>
          <a:xfrm>
            <a:off x="2986349" y="4343456"/>
            <a:ext cx="695960" cy="1972074"/>
          </a:xfrm>
          <a:prstGeom prst="rect">
            <a:avLst/>
          </a:prstGeom>
          <a:noFill/>
        </p:spPr>
        <p:txBody>
          <a:bodyPr vert="wordArtVert" wrap="square" rtlCol="0" anchor="ctr">
            <a:spAutoFit/>
          </a:bodyPr>
          <a:lstStyle/>
          <a:p>
            <a:pPr algn="ctr"/>
            <a:r>
              <a:rPr lang="en-US" sz="1400" dirty="0" smtClean="0">
                <a:latin typeface="+mj-lt"/>
              </a:rPr>
              <a:t>Marital Trusts</a:t>
            </a:r>
            <a:endParaRPr lang="en-US" sz="1400" dirty="0">
              <a:latin typeface="+mj-lt"/>
            </a:endParaRPr>
          </a:p>
        </p:txBody>
      </p:sp>
      <p:sp>
        <p:nvSpPr>
          <p:cNvPr id="21" name="TextBox 20"/>
          <p:cNvSpPr txBox="1"/>
          <p:nvPr/>
        </p:nvSpPr>
        <p:spPr>
          <a:xfrm>
            <a:off x="5075556" y="4239872"/>
            <a:ext cx="904827" cy="400110"/>
          </a:xfrm>
          <a:prstGeom prst="rect">
            <a:avLst/>
          </a:prstGeom>
          <a:noFill/>
        </p:spPr>
        <p:txBody>
          <a:bodyPr vert="horz" wrap="square" rtlCol="0">
            <a:spAutoFit/>
          </a:bodyPr>
          <a:lstStyle/>
          <a:p>
            <a:pPr algn="ctr"/>
            <a:r>
              <a:rPr lang="en-US" sz="2000" dirty="0" smtClean="0">
                <a:latin typeface="+mj-lt"/>
              </a:rPr>
              <a:t>W</a:t>
            </a:r>
            <a:endParaRPr lang="en-US" sz="2000" dirty="0">
              <a:latin typeface="+mj-lt"/>
            </a:endParaRPr>
          </a:p>
        </p:txBody>
      </p:sp>
      <p:cxnSp>
        <p:nvCxnSpPr>
          <p:cNvPr id="22" name="Straight Arrow Connector 21"/>
          <p:cNvCxnSpPr/>
          <p:nvPr/>
        </p:nvCxnSpPr>
        <p:spPr>
          <a:xfrm>
            <a:off x="5144655" y="2530763"/>
            <a:ext cx="27709" cy="1145684"/>
          </a:xfrm>
          <a:prstGeom prst="straightConnector1">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23531" y="2530763"/>
            <a:ext cx="27709" cy="1145684"/>
          </a:xfrm>
          <a:prstGeom prst="straightConnector1">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883566" y="2087415"/>
            <a:ext cx="1274616" cy="17052"/>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941294" y="1502640"/>
            <a:ext cx="1159160" cy="584775"/>
          </a:xfrm>
          <a:prstGeom prst="rect">
            <a:avLst/>
          </a:prstGeom>
          <a:noFill/>
        </p:spPr>
        <p:txBody>
          <a:bodyPr vert="horz" wrap="square" rtlCol="0">
            <a:spAutoFit/>
          </a:bodyPr>
          <a:lstStyle/>
          <a:p>
            <a:pPr algn="ctr"/>
            <a:r>
              <a:rPr lang="en-US" sz="1600" dirty="0" smtClean="0">
                <a:solidFill>
                  <a:srgbClr val="080808"/>
                </a:solidFill>
                <a:latin typeface="+mj-lt"/>
              </a:rPr>
              <a:t>At W’s death</a:t>
            </a:r>
            <a:endParaRPr lang="en-US" sz="1600" dirty="0">
              <a:solidFill>
                <a:srgbClr val="080808"/>
              </a:solidFill>
              <a:latin typeface="+mj-lt"/>
            </a:endParaRPr>
          </a:p>
        </p:txBody>
      </p:sp>
      <p:sp>
        <p:nvSpPr>
          <p:cNvPr id="26" name="Oval 25"/>
          <p:cNvSpPr/>
          <p:nvPr/>
        </p:nvSpPr>
        <p:spPr>
          <a:xfrm>
            <a:off x="7259782" y="1523995"/>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TextBox 26"/>
          <p:cNvSpPr txBox="1"/>
          <p:nvPr/>
        </p:nvSpPr>
        <p:spPr>
          <a:xfrm>
            <a:off x="7314128" y="1829039"/>
            <a:ext cx="1318323" cy="784830"/>
          </a:xfrm>
          <a:prstGeom prst="rect">
            <a:avLst/>
          </a:prstGeom>
          <a:noFill/>
        </p:spPr>
        <p:txBody>
          <a:bodyPr vert="horz" wrap="square" rtlCol="0">
            <a:spAutoFit/>
          </a:bodyPr>
          <a:lstStyle/>
          <a:p>
            <a:pPr algn="ctr"/>
            <a:r>
              <a:rPr lang="en-US" sz="1500" dirty="0" smtClean="0">
                <a:latin typeface="+mj-lt"/>
              </a:rPr>
              <a:t>Children or grandchildren or trust</a:t>
            </a:r>
            <a:endParaRPr lang="en-US" sz="1500" dirty="0">
              <a:latin typeface="+mj-lt"/>
            </a:endParaRPr>
          </a:p>
        </p:txBody>
      </p:sp>
    </p:spTree>
    <p:extLst>
      <p:ext uri="{BB962C8B-B14F-4D97-AF65-F5344CB8AC3E}">
        <p14:creationId xmlns:p14="http://schemas.microsoft.com/office/powerpoint/2010/main" val="4266356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9124" y="1066800"/>
            <a:ext cx="7726680" cy="5334000"/>
          </a:xfrm>
          <a:prstGeom prst="rect">
            <a:avLst/>
          </a:prstGeom>
        </p:spPr>
        <p:txBody>
          <a:bodyPr>
            <a:normAutofit/>
          </a:bodyPr>
          <a:lstStyle/>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Not planning at all and wasting the first-to-die’s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estate exclusion</a:t>
            </a:r>
          </a:p>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Not being able to fully fund (balance) each spouse’s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CST at the first death</a:t>
            </a:r>
          </a:p>
          <a:p>
            <a:pPr marL="365760" indent="-283464">
              <a:spcBef>
                <a:spcPts val="300"/>
              </a:spcBef>
              <a:spcAft>
                <a:spcPts val="1000"/>
              </a:spcAft>
              <a:buClr>
                <a:srgbClr val="8C0945"/>
              </a:buClr>
              <a:buSzPct val="80000"/>
              <a:buFont typeface="Wingdings 2"/>
              <a:buChar char=""/>
              <a:defRPr/>
            </a:pPr>
            <a:r>
              <a:rPr lang="en-US" sz="2400" dirty="0">
                <a:solidFill>
                  <a:srgbClr val="080808"/>
                </a:solidFill>
                <a:latin typeface="Calibri" pitchFamily="34" charset="0"/>
                <a:cs typeface="Calibri" pitchFamily="34" charset="0"/>
              </a:rPr>
              <a:t>Not requiring that the CST be funded or leaving the decision to the surviving spouse</a:t>
            </a:r>
          </a:p>
          <a:p>
            <a:pPr marL="82296">
              <a:spcBef>
                <a:spcPts val="600"/>
              </a:spcBef>
              <a:spcAft>
                <a:spcPts val="1200"/>
              </a:spcAft>
              <a:buClr>
                <a:srgbClr val="8C0945"/>
              </a:buClr>
              <a:buSzPct val="70000"/>
              <a:defRPr/>
            </a:pPr>
            <a:endParaRPr lang="en-US" sz="28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Conventional</a:t>
            </a:r>
            <a:r>
              <a:rPr kumimoji="0" lang="en-US" sz="34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Planning Challenges</a:t>
            </a:r>
            <a:endParaRPr kumimoji="0" lang="en-US" sz="34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4" descr="http://manikandanc.com/wp-content/uploads/2014/01/it_challen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3352800"/>
            <a:ext cx="3714749" cy="317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426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9125" y="381000"/>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itle 1"/>
          <p:cNvSpPr txBox="1">
            <a:spLocks/>
          </p:cNvSpPr>
          <p:nvPr/>
        </p:nvSpPr>
        <p:spPr>
          <a:xfrm>
            <a:off x="533399" y="381000"/>
            <a:ext cx="8153401"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With no Planning</a:t>
            </a:r>
            <a:r>
              <a:rPr kumimoji="0" lang="en-US" sz="25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 Wasting the Estate Tax Exclusion Amount</a:t>
            </a:r>
            <a:endParaRPr kumimoji="0" lang="en-US" sz="25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6" name="Content Placeholder 3"/>
          <p:cNvGraphicFramePr>
            <a:graphicFrameLocks/>
          </p:cNvGraphicFramePr>
          <p:nvPr>
            <p:extLst>
              <p:ext uri="{D42A27DB-BD31-4B8C-83A1-F6EECF244321}">
                <p14:modId xmlns:p14="http://schemas.microsoft.com/office/powerpoint/2010/main" val="519600648"/>
              </p:ext>
            </p:extLst>
          </p:nvPr>
        </p:nvGraphicFramePr>
        <p:xfrm>
          <a:off x="609599" y="1694152"/>
          <a:ext cx="7555345" cy="2758440"/>
        </p:xfrm>
        <a:graphic>
          <a:graphicData uri="http://schemas.openxmlformats.org/drawingml/2006/table">
            <a:tbl>
              <a:tblPr firstRow="1" bandRow="1"/>
              <a:tblGrid>
                <a:gridCol w="3292302"/>
                <a:gridCol w="208280"/>
                <a:gridCol w="2078182"/>
                <a:gridCol w="249382"/>
                <a:gridCol w="1727199"/>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dirty="0" smtClean="0">
                          <a:solidFill>
                            <a:srgbClr val="080808"/>
                          </a:solidFill>
                        </a:rPr>
                        <a:t>H</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dirty="0" smtClean="0">
                          <a:solidFill>
                            <a:srgbClr val="080808"/>
                          </a:solidFill>
                        </a:rPr>
                        <a:t>W</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rgbClr val="080808"/>
                          </a:solidFill>
                        </a:rPr>
                        <a:t>Total Estate</a:t>
                      </a:r>
                      <a:endParaRPr lang="en-US"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rgbClr val="080808"/>
                          </a:solidFill>
                        </a:rPr>
                        <a:t>Marital</a:t>
                      </a:r>
                      <a:r>
                        <a:rPr lang="en-US" baseline="0" dirty="0" smtClean="0">
                          <a:solidFill>
                            <a:srgbClr val="080808"/>
                          </a:solidFill>
                        </a:rPr>
                        <a:t> Deduction at H’s Death</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rgbClr val="080808"/>
                          </a:solidFill>
                        </a:rPr>
                        <a:t>H’s Taxable</a:t>
                      </a:r>
                      <a:r>
                        <a:rPr lang="en-US" baseline="0" dirty="0" smtClean="0">
                          <a:solidFill>
                            <a:srgbClr val="080808"/>
                          </a:solidFill>
                        </a:rPr>
                        <a:t> Estate</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10,000,000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rgbClr val="080808"/>
                          </a:solidFill>
                        </a:rPr>
                        <a:t>W’s Estate</a:t>
                      </a:r>
                      <a:r>
                        <a:rPr lang="en-US" baseline="0" dirty="0" smtClean="0">
                          <a:solidFill>
                            <a:srgbClr val="080808"/>
                          </a:solidFill>
                        </a:rPr>
                        <a:t> Exclusion at W’s Death</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dirty="0" smtClean="0">
                          <a:solidFill>
                            <a:srgbClr val="080808"/>
                          </a:solidFill>
                        </a:rPr>
                        <a:t>W’s Taxable Estate</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dirty="0" smtClean="0">
                          <a:solidFill>
                            <a:srgbClr val="080808"/>
                          </a:solidFill>
                        </a:rPr>
                        <a:t>$5,000,000</a:t>
                      </a:r>
                      <a:endParaRPr lang="en-US"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cxnSp>
        <p:nvCxnSpPr>
          <p:cNvPr id="7" name="Straight Arrow Connector 6"/>
          <p:cNvCxnSpPr/>
          <p:nvPr/>
        </p:nvCxnSpPr>
        <p:spPr>
          <a:xfrm>
            <a:off x="5838825" y="2715491"/>
            <a:ext cx="884094" cy="0"/>
          </a:xfrm>
          <a:prstGeom prst="straightConnector1">
            <a:avLst/>
          </a:prstGeom>
          <a:ln>
            <a:solidFill>
              <a:srgbClr val="66003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1312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claughlinquinn.com/blog/wp-content/uploads/2011/03/estate-tax-gli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63" y="2971800"/>
            <a:ext cx="3938878"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576261" y="1047750"/>
            <a:ext cx="7726680" cy="5334000"/>
          </a:xfrm>
          <a:prstGeom prst="rect">
            <a:avLst/>
          </a:prstGeom>
        </p:spPr>
        <p:txBody>
          <a:bodyPr>
            <a:normAutofit/>
          </a:bodyPr>
          <a:lstStyle/>
          <a:p>
            <a:pPr marL="0" lvl="1">
              <a:lnSpc>
                <a:spcPct val="90000"/>
              </a:lnSpc>
              <a:spcBef>
                <a:spcPts val="300"/>
              </a:spcBef>
              <a:spcAft>
                <a:spcPts val="1000"/>
              </a:spcAft>
              <a:buClr>
                <a:srgbClr val="8C0945"/>
              </a:buClr>
              <a:buSzPct val="80000"/>
              <a:defRPr/>
            </a:pPr>
            <a:r>
              <a:rPr lang="en-US" sz="2400" dirty="0">
                <a:solidFill>
                  <a:srgbClr val="080808"/>
                </a:solidFill>
                <a:latin typeface="Calibri" pitchFamily="34" charset="0"/>
                <a:cs typeface="Calibri" pitchFamily="34" charset="0"/>
              </a:rPr>
              <a:t>Deceased Spousal Unused Exclusion (DSUE) amount</a:t>
            </a:r>
          </a:p>
          <a:p>
            <a:pPr marL="365760" lvl="1" indent="-283464">
              <a:lnSpc>
                <a:spcPct val="80000"/>
              </a:lnSpc>
              <a:spcBef>
                <a:spcPts val="200"/>
              </a:spcBef>
              <a:spcAft>
                <a:spcPts val="500"/>
              </a:spcAft>
              <a:buClr>
                <a:srgbClr val="8C0945"/>
              </a:buClr>
              <a:buSzPct val="70000"/>
              <a:buFont typeface="Wingdings 2"/>
              <a:buChar char=""/>
              <a:defRPr/>
            </a:pPr>
            <a:r>
              <a:rPr lang="en-US" sz="2400" dirty="0">
                <a:solidFill>
                  <a:srgbClr val="080808"/>
                </a:solidFill>
                <a:latin typeface="Calibri" pitchFamily="34" charset="0"/>
                <a:cs typeface="Calibri" pitchFamily="34" charset="0"/>
              </a:rPr>
              <a:t>TRA 2010 – for decedents dying on or after 1/1/2011</a:t>
            </a:r>
          </a:p>
          <a:p>
            <a:pPr marL="365760" lvl="1" indent="-283464">
              <a:lnSpc>
                <a:spcPct val="80000"/>
              </a:lnSpc>
              <a:spcBef>
                <a:spcPts val="200"/>
              </a:spcBef>
              <a:spcAft>
                <a:spcPts val="500"/>
              </a:spcAft>
              <a:buClr>
                <a:srgbClr val="8C0945"/>
              </a:buClr>
              <a:buSzPct val="70000"/>
              <a:buFont typeface="Wingdings 2"/>
              <a:buChar char=""/>
              <a:defRPr/>
            </a:pPr>
            <a:r>
              <a:rPr lang="en-US" sz="2400" dirty="0">
                <a:solidFill>
                  <a:srgbClr val="080808"/>
                </a:solidFill>
                <a:latin typeface="Calibri" pitchFamily="34" charset="0"/>
                <a:cs typeface="Calibri" pitchFamily="34" charset="0"/>
              </a:rPr>
              <a:t>Estate and gift tax exclusions were reunited at the hip </a:t>
            </a:r>
            <a:br>
              <a:rPr lang="en-US" sz="2400" dirty="0">
                <a:solidFill>
                  <a:srgbClr val="080808"/>
                </a:solidFill>
                <a:latin typeface="Calibri" pitchFamily="34" charset="0"/>
                <a:cs typeface="Calibri" pitchFamily="34" charset="0"/>
              </a:rPr>
            </a:br>
            <a:r>
              <a:rPr lang="en-US" sz="2400" dirty="0">
                <a:solidFill>
                  <a:srgbClr val="080808"/>
                </a:solidFill>
                <a:latin typeface="Calibri" pitchFamily="34" charset="0"/>
                <a:cs typeface="Calibri" pitchFamily="34" charset="0"/>
              </a:rPr>
              <a:t>(“use it now” or “use it later”)</a:t>
            </a:r>
          </a:p>
          <a:p>
            <a:pPr marL="365760" lvl="1" indent="-283464">
              <a:lnSpc>
                <a:spcPct val="80000"/>
              </a:lnSpc>
              <a:spcBef>
                <a:spcPts val="200"/>
              </a:spcBef>
              <a:spcAft>
                <a:spcPts val="500"/>
              </a:spcAft>
              <a:buClr>
                <a:srgbClr val="8C0945"/>
              </a:buClr>
              <a:buSzPct val="70000"/>
              <a:buFont typeface="Wingdings 2"/>
              <a:buChar char=""/>
              <a:defRPr/>
            </a:pPr>
            <a:r>
              <a:rPr lang="en-US" sz="2400" dirty="0">
                <a:solidFill>
                  <a:srgbClr val="080808"/>
                </a:solidFill>
                <a:latin typeface="Calibri" pitchFamily="34" charset="0"/>
                <a:cs typeface="Calibri" pitchFamily="34" charset="0"/>
              </a:rPr>
              <a:t>“Portability” became permanent with the 2012 Tax </a:t>
            </a:r>
            <a:r>
              <a:rPr lang="en-US" sz="2400" dirty="0" smtClean="0">
                <a:solidFill>
                  <a:srgbClr val="080808"/>
                </a:solidFill>
                <a:latin typeface="Calibri" pitchFamily="34" charset="0"/>
                <a:cs typeface="Calibri" pitchFamily="34" charset="0"/>
              </a:rPr>
              <a:t>Act</a:t>
            </a:r>
          </a:p>
          <a:p>
            <a:pPr marL="365760" lvl="1" indent="-283464">
              <a:lnSpc>
                <a:spcPct val="80000"/>
              </a:lnSpc>
              <a:spcBef>
                <a:spcPts val="200"/>
              </a:spcBef>
              <a:spcAft>
                <a:spcPts val="500"/>
              </a:spcAft>
              <a:buClr>
                <a:srgbClr val="8C0945"/>
              </a:buClr>
              <a:buSzPct val="70000"/>
              <a:buFont typeface="Wingdings 2"/>
              <a:buChar char=""/>
              <a:defRPr/>
            </a:pPr>
            <a:r>
              <a:rPr lang="en-US" sz="2400" dirty="0" smtClean="0">
                <a:solidFill>
                  <a:srgbClr val="080808"/>
                </a:solidFill>
                <a:latin typeface="Calibri" pitchFamily="34" charset="0"/>
                <a:cs typeface="Calibri" pitchFamily="34" charset="0"/>
              </a:rPr>
              <a:t>Final regulation became effective on June 12, 2015</a:t>
            </a:r>
            <a:endParaRPr lang="en-US" sz="2400" dirty="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lvl="0">
              <a:spcBef>
                <a:spcPct val="0"/>
              </a:spcBef>
              <a:defRPr/>
            </a:pPr>
            <a:r>
              <a:rPr lang="en-US" sz="3200" dirty="0">
                <a:solidFill>
                  <a:srgbClr val="8C0945"/>
                </a:solidFill>
                <a:effectLst>
                  <a:outerShdw blurRad="50000" dist="30000" dir="5400000" algn="tl" rotWithShape="0">
                    <a:srgbClr val="000000">
                      <a:alpha val="30000"/>
                    </a:srgbClr>
                  </a:outerShdw>
                </a:effectLst>
                <a:latin typeface="+mj-lt"/>
                <a:ea typeface="+mj-ea"/>
                <a:cs typeface="+mj-cs"/>
              </a:rPr>
              <a:t>IRC Section 2010(c)(4)</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4220001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1" y="1047750"/>
            <a:ext cx="7726680" cy="5334000"/>
          </a:xfrm>
          <a:prstGeom prst="rect">
            <a:avLst/>
          </a:prstGeom>
        </p:spPr>
        <p:txBody>
          <a:bodyPr>
            <a:normAutofit/>
          </a:bodyPr>
          <a:lstStyle/>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Applicable Exclusion</a:t>
            </a:r>
            <a:r>
              <a:rPr kumimoji="0" lang="en-US" sz="32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Amount</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6" name="Content Placeholder 3"/>
          <p:cNvGraphicFramePr>
            <a:graphicFrameLocks/>
          </p:cNvGraphicFramePr>
          <p:nvPr>
            <p:extLst>
              <p:ext uri="{D42A27DB-BD31-4B8C-83A1-F6EECF244321}">
                <p14:modId xmlns:p14="http://schemas.microsoft.com/office/powerpoint/2010/main" val="2791325110"/>
              </p:ext>
            </p:extLst>
          </p:nvPr>
        </p:nvGraphicFramePr>
        <p:xfrm>
          <a:off x="609598" y="1694152"/>
          <a:ext cx="7924801" cy="2103120"/>
        </p:xfrm>
        <a:graphic>
          <a:graphicData uri="http://schemas.openxmlformats.org/drawingml/2006/table">
            <a:tbl>
              <a:tblPr firstRow="1" bandRow="1"/>
              <a:tblGrid>
                <a:gridCol w="2244438"/>
                <a:gridCol w="489528"/>
                <a:gridCol w="5190835"/>
              </a:tblGrid>
              <a:tr h="37084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r>
                        <a:rPr lang="en-US" sz="2000" b="0" dirty="0" smtClean="0">
                          <a:solidFill>
                            <a:srgbClr val="080808"/>
                          </a:solidFill>
                        </a:rPr>
                        <a:t>(Form</a:t>
                      </a:r>
                      <a:r>
                        <a:rPr lang="en-US" sz="2000" b="0" baseline="0" dirty="0" smtClean="0">
                          <a:solidFill>
                            <a:srgbClr val="080808"/>
                          </a:solidFill>
                        </a:rPr>
                        <a:t> 706, Line 9a)</a:t>
                      </a:r>
                      <a:endParaRPr lang="en-US" sz="2000" b="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endParaRPr lang="en-US" sz="20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l"/>
                      <a:r>
                        <a:rPr lang="en-US" sz="2000" b="0" dirty="0" smtClean="0">
                          <a:solidFill>
                            <a:srgbClr val="080808"/>
                          </a:solidFill>
                        </a:rPr>
                        <a:t>Basic Exclusion Amount*</a:t>
                      </a:r>
                      <a:r>
                        <a:rPr lang="en-US" sz="2000" b="0" baseline="0" dirty="0" smtClean="0">
                          <a:solidFill>
                            <a:srgbClr val="080808"/>
                          </a:solidFill>
                        </a:rPr>
                        <a:t> ($5,430,000 in 2015)</a:t>
                      </a:r>
                      <a:endParaRPr lang="en-US" sz="2000" b="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tr>
              <a:tr h="46438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000" dirty="0" smtClean="0">
                          <a:solidFill>
                            <a:srgbClr val="080808"/>
                          </a:solidFill>
                        </a:rPr>
                        <a:t>(Form</a:t>
                      </a:r>
                      <a:r>
                        <a:rPr lang="en-US" sz="2000" baseline="0" dirty="0" smtClean="0">
                          <a:solidFill>
                            <a:srgbClr val="080808"/>
                          </a:solidFill>
                        </a:rPr>
                        <a:t> 706, Line 9b)</a:t>
                      </a:r>
                      <a:endParaRPr lang="en-US" sz="2000"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2000" dirty="0" smtClean="0">
                          <a:solidFill>
                            <a:srgbClr val="080808"/>
                          </a:solidFill>
                        </a:rPr>
                        <a:t>+</a:t>
                      </a:r>
                      <a:endParaRPr lang="en-US" sz="2000"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a:r>
                        <a:rPr lang="en-US" sz="2000" dirty="0" smtClean="0">
                          <a:solidFill>
                            <a:srgbClr val="080808"/>
                          </a:solidFill>
                        </a:rPr>
                        <a:t>DSUE**</a:t>
                      </a:r>
                      <a:endParaRPr lang="en-US" sz="2000" dirty="0">
                        <a:solidFill>
                          <a:srgbClr val="080808"/>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2307">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r>
                        <a:rPr lang="en-US" sz="2000" dirty="0" smtClean="0">
                          <a:solidFill>
                            <a:srgbClr val="080808"/>
                          </a:solidFill>
                        </a:rPr>
                        <a:t>(Form 706, Line</a:t>
                      </a:r>
                      <a:r>
                        <a:rPr lang="en-US" sz="2000" baseline="0" dirty="0" smtClean="0">
                          <a:solidFill>
                            <a:srgbClr val="080808"/>
                          </a:solidFill>
                        </a:rPr>
                        <a:t> 9c)</a:t>
                      </a:r>
                      <a:endParaRPr lang="en-US" sz="2000" dirty="0">
                        <a:solidFill>
                          <a:srgbClr val="080808"/>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endParaRPr lang="en-US" sz="2000"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a:r>
                        <a:rPr lang="en-US" sz="2000" dirty="0" smtClean="0">
                          <a:solidFill>
                            <a:srgbClr val="080808"/>
                          </a:solidFill>
                        </a:rPr>
                        <a:t>AEA</a:t>
                      </a:r>
                      <a:endParaRPr lang="en-US" sz="2000" dirty="0">
                        <a:solidFill>
                          <a:srgbClr val="080808"/>
                        </a:solidFill>
                      </a:endParaRP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
        <p:nvSpPr>
          <p:cNvPr id="7" name="TextBox 6"/>
          <p:cNvSpPr txBox="1"/>
          <p:nvPr/>
        </p:nvSpPr>
        <p:spPr>
          <a:xfrm>
            <a:off x="748145" y="3888509"/>
            <a:ext cx="7389091" cy="830997"/>
          </a:xfrm>
          <a:prstGeom prst="rect">
            <a:avLst/>
          </a:prstGeom>
          <a:noFill/>
        </p:spPr>
        <p:txBody>
          <a:bodyPr wrap="square" rtlCol="0">
            <a:spAutoFit/>
          </a:bodyPr>
          <a:lstStyle/>
          <a:p>
            <a:r>
              <a:rPr lang="en-US" sz="2400" dirty="0" smtClean="0">
                <a:solidFill>
                  <a:srgbClr val="080808"/>
                </a:solidFill>
                <a:latin typeface="+mj-lt"/>
              </a:rPr>
              <a:t>* $5,000,000 in 2011 and indexed for inflation</a:t>
            </a:r>
          </a:p>
          <a:p>
            <a:r>
              <a:rPr lang="en-US" sz="2400" dirty="0" smtClean="0">
                <a:solidFill>
                  <a:srgbClr val="080808"/>
                </a:solidFill>
                <a:latin typeface="+mj-lt"/>
              </a:rPr>
              <a:t>** Not indexed for inflation – it is frozen at date of death</a:t>
            </a:r>
            <a:endParaRPr lang="en-US" sz="2400" dirty="0">
              <a:solidFill>
                <a:srgbClr val="080808"/>
              </a:solidFill>
              <a:latin typeface="+mj-lt"/>
            </a:endParaRPr>
          </a:p>
        </p:txBody>
      </p:sp>
    </p:spTree>
    <p:extLst>
      <p:ext uri="{BB962C8B-B14F-4D97-AF65-F5344CB8AC3E}">
        <p14:creationId xmlns:p14="http://schemas.microsoft.com/office/powerpoint/2010/main" val="21853515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6261" y="1047750"/>
            <a:ext cx="7726680" cy="5334000"/>
          </a:xfrm>
          <a:prstGeom prst="rect">
            <a:avLst/>
          </a:prstGeom>
        </p:spPr>
        <p:txBody>
          <a:bodyPr>
            <a:normAutofit/>
          </a:bodyPr>
          <a:lstStyle/>
          <a:p>
            <a:pPr marL="539496" lvl="1" indent="-365760">
              <a:lnSpc>
                <a:spcPct val="90000"/>
              </a:lnSpc>
              <a:spcBef>
                <a:spcPts val="300"/>
              </a:spcBef>
              <a:spcAft>
                <a:spcPts val="1000"/>
              </a:spcAft>
              <a:buClr>
                <a:srgbClr val="8C0945"/>
              </a:buClr>
              <a:buSzPct val="80000"/>
              <a:buFont typeface="+mj-lt"/>
              <a:buAutoNum type="alphaUcPeriod"/>
              <a:defRPr/>
            </a:pPr>
            <a:r>
              <a:rPr lang="en-US" sz="2400" dirty="0">
                <a:solidFill>
                  <a:srgbClr val="080808"/>
                </a:solidFill>
                <a:latin typeface="Calibri" pitchFamily="34" charset="0"/>
                <a:cs typeface="Calibri" pitchFamily="34" charset="0"/>
              </a:rPr>
              <a:t>The basic exclusion amount, or</a:t>
            </a:r>
          </a:p>
          <a:p>
            <a:pPr marL="539496" lvl="1" indent="-365760">
              <a:lnSpc>
                <a:spcPct val="90000"/>
              </a:lnSpc>
              <a:spcBef>
                <a:spcPts val="300"/>
              </a:spcBef>
              <a:spcAft>
                <a:spcPts val="1000"/>
              </a:spcAft>
              <a:buClr>
                <a:srgbClr val="8C0945"/>
              </a:buClr>
              <a:buSzPct val="80000"/>
              <a:buFont typeface="+mj-lt"/>
              <a:buAutoNum type="alphaUcPeriod"/>
              <a:defRPr/>
            </a:pPr>
            <a:r>
              <a:rPr lang="en-US" sz="2400" dirty="0">
                <a:solidFill>
                  <a:srgbClr val="080808"/>
                </a:solidFill>
                <a:latin typeface="Calibri" pitchFamily="34" charset="0"/>
                <a:cs typeface="Calibri" pitchFamily="34" charset="0"/>
              </a:rPr>
              <a:t>The excess of</a:t>
            </a:r>
          </a:p>
          <a:p>
            <a:pPr marL="1053846" lvl="1" indent="-514350">
              <a:lnSpc>
                <a:spcPct val="80000"/>
              </a:lnSpc>
              <a:spcBef>
                <a:spcPts val="200"/>
              </a:spcBef>
              <a:spcAft>
                <a:spcPts val="500"/>
              </a:spcAft>
              <a:buClr>
                <a:srgbClr val="8C0945"/>
              </a:buClr>
              <a:buSzPct val="80000"/>
              <a:buFont typeface="+mj-lt"/>
              <a:buAutoNum type="romanUcPeriod"/>
              <a:defRPr/>
            </a:pPr>
            <a:r>
              <a:rPr lang="en-US" sz="2400" dirty="0">
                <a:solidFill>
                  <a:srgbClr val="080808"/>
                </a:solidFill>
                <a:latin typeface="Calibri" pitchFamily="34" charset="0"/>
                <a:cs typeface="Calibri" pitchFamily="34" charset="0"/>
              </a:rPr>
              <a:t>The applicable exclusion amount of the last such deceased spouse of such surviving spouse, over</a:t>
            </a:r>
          </a:p>
          <a:p>
            <a:pPr marL="1053846" lvl="1" indent="-514350">
              <a:lnSpc>
                <a:spcPct val="80000"/>
              </a:lnSpc>
              <a:spcBef>
                <a:spcPts val="200"/>
              </a:spcBef>
              <a:spcAft>
                <a:spcPts val="500"/>
              </a:spcAft>
              <a:buClr>
                <a:srgbClr val="8C0945"/>
              </a:buClr>
              <a:buSzPct val="80000"/>
              <a:buFont typeface="+mj-lt"/>
              <a:buAutoNum type="romanUcPeriod"/>
              <a:defRPr/>
            </a:pPr>
            <a:r>
              <a:rPr lang="en-US" sz="2400" dirty="0">
                <a:solidFill>
                  <a:srgbClr val="080808"/>
                </a:solidFill>
                <a:latin typeface="Calibri" pitchFamily="34" charset="0"/>
                <a:cs typeface="Calibri" pitchFamily="34" charset="0"/>
              </a:rPr>
              <a:t>The amount with respect to which the tentative tax is determined under Section 2001(b)(1) on the estate of such deceased spouse</a:t>
            </a:r>
          </a:p>
          <a:p>
            <a:pPr marL="82296">
              <a:spcBef>
                <a:spcPts val="600"/>
              </a:spcBef>
              <a:spcAft>
                <a:spcPts val="1200"/>
              </a:spcAft>
              <a:buClr>
                <a:srgbClr val="8C0945"/>
              </a:buClr>
              <a:buSzPct val="80000"/>
              <a:defRPr/>
            </a:pPr>
            <a:endParaRPr lang="en-US" sz="30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endParaRPr lang="en-US" sz="2400" dirty="0" smtClean="0">
              <a:solidFill>
                <a:srgbClr val="080808"/>
              </a:solidFill>
              <a:latin typeface="Calibri" pitchFamily="34" charset="0"/>
              <a:cs typeface="Calibri" pitchFamily="34" charset="0"/>
            </a:endParaRPr>
          </a:p>
          <a:p>
            <a:pPr marL="82296">
              <a:spcBef>
                <a:spcPts val="600"/>
              </a:spcBef>
              <a:spcAft>
                <a:spcPts val="1200"/>
              </a:spcAft>
              <a:buClr>
                <a:srgbClr val="8C0945"/>
              </a:buClr>
              <a:buSzPct val="80000"/>
              <a:defRPr/>
            </a:pPr>
            <a:r>
              <a:rPr lang="en-US" sz="2400" b="1" dirty="0" smtClean="0">
                <a:solidFill>
                  <a:srgbClr val="080808"/>
                </a:solidFill>
                <a:latin typeface="Calibri" pitchFamily="34" charset="0"/>
                <a:cs typeface="Calibri" pitchFamily="34" charset="0"/>
              </a:rPr>
              <a:t>IRC Section 2010 (c)(4)</a:t>
            </a:r>
          </a:p>
          <a:p>
            <a:pPr marL="365760" indent="-283464">
              <a:spcBef>
                <a:spcPts val="600"/>
              </a:spcBef>
              <a:spcAft>
                <a:spcPts val="1200"/>
              </a:spcAft>
              <a:buClr>
                <a:srgbClr val="8C0945"/>
              </a:buClr>
              <a:buSzPct val="80000"/>
              <a:defRPr/>
            </a:pPr>
            <a:endParaRPr lang="en-US" sz="3200" dirty="0" smtClean="0">
              <a:solidFill>
                <a:srgbClr val="080808"/>
              </a:solidFill>
              <a:latin typeface="Calibri" pitchFamily="34" charset="0"/>
              <a:cs typeface="Calibri" pitchFamily="34" charset="0"/>
            </a:endParaRPr>
          </a:p>
        </p:txBody>
      </p:sp>
      <p:sp>
        <p:nvSpPr>
          <p:cNvPr id="4" name="Title 1"/>
          <p:cNvSpPr txBox="1">
            <a:spLocks/>
          </p:cNvSpPr>
          <p:nvPr/>
        </p:nvSpPr>
        <p:spPr>
          <a:xfrm>
            <a:off x="619125" y="381000"/>
            <a:ext cx="749808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itle 1"/>
          <p:cNvSpPr txBox="1">
            <a:spLocks/>
          </p:cNvSpPr>
          <p:nvPr/>
        </p:nvSpPr>
        <p:spPr>
          <a:xfrm>
            <a:off x="533399" y="381000"/>
            <a:ext cx="7812405" cy="838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DSUE =</a:t>
            </a:r>
            <a:r>
              <a:rPr kumimoji="0" lang="en-US" sz="3200" b="0" i="0" u="none" strike="noStrike" kern="1200" cap="none" spc="0" normalizeH="0" noProof="0" dirty="0" smtClean="0">
                <a:ln>
                  <a:noFill/>
                </a:ln>
                <a:solidFill>
                  <a:srgbClr val="8C0945"/>
                </a:solidFill>
                <a:effectLst>
                  <a:outerShdw blurRad="50000" dist="30000" dir="5400000" algn="tl" rotWithShape="0">
                    <a:srgbClr val="000000">
                      <a:alpha val="30000"/>
                    </a:srgbClr>
                  </a:outerShdw>
                </a:effectLst>
                <a:uLnTx/>
                <a:uFillTx/>
                <a:latin typeface="+mj-lt"/>
                <a:ea typeface="+mj-ea"/>
                <a:cs typeface="+mj-cs"/>
              </a:rPr>
              <a:t> Lesser of</a:t>
            </a:r>
            <a:endParaRPr kumimoji="0" lang="en-US" sz="3200" b="0" i="0" u="none" strike="noStrike" kern="1200" cap="none" spc="0" normalizeH="0" baseline="0" noProof="0" dirty="0">
              <a:ln>
                <a:noFill/>
              </a:ln>
              <a:solidFill>
                <a:srgbClr val="8C0945"/>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25078000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5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7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8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9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0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2.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3.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4.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5.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6.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7.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docProps/app.xml><?xml version="1.0" encoding="utf-8"?>
<Properties xmlns="http://schemas.openxmlformats.org/officeDocument/2006/extended-properties" xmlns:vt="http://schemas.openxmlformats.org/officeDocument/2006/docPropsVTypes">
  <TotalTime>8498</TotalTime>
  <Words>1798</Words>
  <Application>Microsoft Macintosh PowerPoint</Application>
  <PresentationFormat>On-screen Show (4:3)</PresentationFormat>
  <Paragraphs>256</Paragraphs>
  <Slides>31</Slides>
  <Notes>1</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4_Flow</vt:lpstr>
      <vt:lpstr>5_Flow</vt:lpstr>
      <vt:lpstr>6_Flow</vt:lpstr>
      <vt:lpstr>7_Flow</vt:lpstr>
      <vt:lpstr>8_Flow</vt:lpstr>
      <vt:lpstr>9_Flow</vt:lpstr>
      <vt:lpstr>10_Flow</vt:lpstr>
      <vt:lpstr> Navigating The Portability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Turnbull</dc:creator>
  <cp:lastModifiedBy>Pat Webb</cp:lastModifiedBy>
  <cp:revision>562</cp:revision>
  <cp:lastPrinted>2014-11-13T21:12:51Z</cp:lastPrinted>
  <dcterms:created xsi:type="dcterms:W3CDTF">2011-12-11T20:29:08Z</dcterms:created>
  <dcterms:modified xsi:type="dcterms:W3CDTF">2016-02-06T19:34:17Z</dcterms:modified>
</cp:coreProperties>
</file>